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17"/>
  </p:notesMasterIdLst>
  <p:sldIdLst>
    <p:sldId id="292" r:id="rId2"/>
    <p:sldId id="345" r:id="rId3"/>
    <p:sldId id="346" r:id="rId4"/>
    <p:sldId id="359" r:id="rId5"/>
    <p:sldId id="348" r:id="rId6"/>
    <p:sldId id="361" r:id="rId7"/>
    <p:sldId id="366" r:id="rId8"/>
    <p:sldId id="365" r:id="rId9"/>
    <p:sldId id="367" r:id="rId10"/>
    <p:sldId id="363" r:id="rId11"/>
    <p:sldId id="362" r:id="rId12"/>
    <p:sldId id="355" r:id="rId13"/>
    <p:sldId id="364" r:id="rId14"/>
    <p:sldId id="295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49"/>
    <a:srgbClr val="5C8AA0"/>
    <a:srgbClr val="4B876B"/>
    <a:srgbClr val="F57E5D"/>
    <a:srgbClr val="203556"/>
    <a:srgbClr val="5F899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7" autoAdjust="0"/>
    <p:restoredTop sz="87748" autoAdjust="0"/>
  </p:normalViewPr>
  <p:slideViewPr>
    <p:cSldViewPr snapToGrid="0">
      <p:cViewPr varScale="1">
        <p:scale>
          <a:sx n="102" d="100"/>
          <a:sy n="102" d="100"/>
        </p:scale>
        <p:origin x="150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125282-74D9-435D-9823-4E6196448814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1D73A12-40F4-4C7A-9C54-7A356A6F4853}">
      <dgm:prSet phldrT="[文本]" custT="1"/>
      <dgm:spPr/>
      <dgm:t>
        <a:bodyPr/>
        <a:lstStyle/>
        <a:p>
          <a:r>
            <a:rPr lang="zh-CN" altLang="en-US" sz="1600" b="1" i="0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</a:t>
          </a:r>
          <a:endParaRPr lang="en-US" altLang="zh-CN" sz="1600" b="1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FBE48F-C920-4C48-97EA-0D986B780537}" type="parTrans" cxnId="{668CE75D-C01B-427B-B5F4-5DDCCECA3E0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19A843-93BA-44EC-B8C3-45EFACD96EEC}" type="sibTrans" cxnId="{668CE75D-C01B-427B-B5F4-5DDCCECA3E0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4044E4-B645-42C9-94A0-C59BBC76066D}">
      <dgm:prSet phldrT="[文本]" custT="1"/>
      <dgm:spPr/>
      <dgm:t>
        <a:bodyPr/>
        <a:lstStyle/>
        <a:p>
          <a:r>
            <a:rPr lang="zh-CN" altLang="en-US" sz="1600" b="1" i="0" dirty="0">
              <a:latin typeface="微软雅黑" panose="020B0503020204020204" pitchFamily="34" charset="-122"/>
              <a:ea typeface="微软雅黑" panose="020B0503020204020204" pitchFamily="34" charset="-122"/>
            </a:rPr>
            <a:t>设备集中管理</a:t>
          </a:r>
        </a:p>
      </dgm:t>
    </dgm:pt>
    <dgm:pt modelId="{8EBDC4D9-4349-4D91-8EC7-EB483A8412F9}" type="parTrans" cxnId="{A268ACA2-6359-4205-8C39-4B3174A5366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B93D77-EC7F-4147-893A-B5340A2770A6}" type="sibTrans" cxnId="{A268ACA2-6359-4205-8C39-4B3174A5366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9E0ED1-EF36-43E0-981F-8FECC6061F60}">
      <dgm:prSet phldrT="[文本]" custT="1"/>
      <dgm:spPr/>
      <dgm:t>
        <a:bodyPr/>
        <a:lstStyle/>
        <a:p>
          <a:r>
            <a:rPr lang="zh-CN" altLang="en-US" sz="1600" b="1" i="0" dirty="0">
              <a:latin typeface="微软雅黑" panose="020B0503020204020204" pitchFamily="34" charset="-122"/>
              <a:ea typeface="微软雅黑" panose="020B0503020204020204" pitchFamily="34" charset="-122"/>
            </a:rPr>
            <a:t>关联分析</a:t>
          </a:r>
        </a:p>
      </dgm:t>
    </dgm:pt>
    <dgm:pt modelId="{7B535583-E7AD-4AFC-BFB2-3541093E9A11}" type="parTrans" cxnId="{4C741D0D-C4E4-4A07-9526-95110E7546D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B6DE69-BD7F-4345-B61F-40F620A5E145}" type="sibTrans" cxnId="{4C741D0D-C4E4-4A07-9526-95110E7546D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3EC969-BF70-4133-8589-EAC9105D6DE3}">
      <dgm:prSet phldrT="[文本]" custT="1"/>
      <dgm:spPr/>
      <dgm:t>
        <a:bodyPr/>
        <a:lstStyle/>
        <a:p>
          <a:r>
            <a:rPr lang="zh-CN" altLang="en-US" sz="1600" b="1" i="0" dirty="0">
              <a:latin typeface="微软雅黑" panose="020B0503020204020204" pitchFamily="34" charset="-122"/>
              <a:ea typeface="微软雅黑" panose="020B0503020204020204" pitchFamily="34" charset="-122"/>
            </a:rPr>
            <a:t>安全流程跟踪</a:t>
          </a:r>
        </a:p>
      </dgm:t>
    </dgm:pt>
    <dgm:pt modelId="{FF5CBB6E-3808-47D2-925F-DBEA57478CFC}" type="parTrans" cxnId="{936A7B5D-7C8F-4F12-BFC1-24B3F64B20F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DD53D21-716F-4575-86AD-46FAF151DBDB}" type="sibTrans" cxnId="{936A7B5D-7C8F-4F12-BFC1-24B3F64B20F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5DC3DA-38C8-4D3B-A43B-B6AA11B06429}">
      <dgm:prSet custT="1"/>
      <dgm:spPr/>
      <dgm:t>
        <a:bodyPr/>
        <a:lstStyle/>
        <a:p>
          <a:r>
            <a:rPr lang="zh-CN" altLang="en-US" sz="1200" i="0" dirty="0">
              <a:latin typeface="微软雅黑" panose="020B0503020204020204" pitchFamily="34" charset="-122"/>
              <a:ea typeface="微软雅黑" panose="020B0503020204020204" pitchFamily="34" charset="-122"/>
            </a:rPr>
            <a:t>解决分布式部署的单台设备配置运维</a:t>
          </a:r>
        </a:p>
      </dgm:t>
    </dgm:pt>
    <dgm:pt modelId="{265FEFBC-D8F6-4E2B-90CA-9BD26D21FE34}" type="parTrans" cxnId="{ABAAE3A8-4A68-413F-928B-5A796F91AA8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87DBFC-791D-4314-A783-0205A49E2678}" type="sibTrans" cxnId="{ABAAE3A8-4A68-413F-928B-5A796F91AA8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6114FD-87EF-4526-8118-96DBE034C1E7}">
      <dgm:prSet custT="1"/>
      <dgm:spPr/>
      <dgm:t>
        <a:bodyPr/>
        <a:lstStyle/>
        <a:p>
          <a:r>
            <a:rPr lang="zh-CN" altLang="en-US" sz="1200" i="0" dirty="0">
              <a:latin typeface="微软雅黑" panose="020B0503020204020204" pitchFamily="34" charset="-122"/>
              <a:ea typeface="微软雅黑" panose="020B0503020204020204" pitchFamily="34" charset="-122"/>
            </a:rPr>
            <a:t>挖掘信息数据之间的潜在关联性</a:t>
          </a:r>
        </a:p>
      </dgm:t>
    </dgm:pt>
    <dgm:pt modelId="{35462C1F-8E0E-4DCD-BDFA-3F64C5E8B1D5}" type="parTrans" cxnId="{CE147684-0F46-4190-8DF6-CCDBEA02DE0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E52058-7B9B-4C39-9472-2EB4BF0C4ADB}" type="sibTrans" cxnId="{CE147684-0F46-4190-8DF6-CCDBEA02DE0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37988C-B1FA-436A-A681-ADFC5B34431F}">
      <dgm:prSet custT="1"/>
      <dgm:spPr/>
      <dgm:t>
        <a:bodyPr/>
        <a:lstStyle/>
        <a:p>
          <a:r>
            <a:rPr lang="zh-CN" altLang="en-US" sz="1200" i="0" dirty="0">
              <a:latin typeface="微软雅黑" panose="020B0503020204020204" pitchFamily="34" charset="-122"/>
              <a:ea typeface="微软雅黑" panose="020B0503020204020204" pitchFamily="34" charset="-122"/>
            </a:rPr>
            <a:t>专业的安全运维团队，进行业务安全监控分析和处置流程跟踪</a:t>
          </a:r>
        </a:p>
      </dgm:t>
    </dgm:pt>
    <dgm:pt modelId="{64712919-0F13-45CE-97BF-9AF490FC561A}" type="parTrans" cxnId="{332E893F-08C9-4ACA-A7D6-7DC667D89AA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0F9487-1326-4B1D-B56E-45D1D449D72D}" type="sibTrans" cxnId="{332E893F-08C9-4ACA-A7D6-7DC667D89AA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9D3C0B-366F-4293-BFDA-3A9830E5A573}">
      <dgm:prSet custT="1"/>
      <dgm:spPr/>
      <dgm:t>
        <a:bodyPr/>
        <a:lstStyle/>
        <a:p>
          <a:r>
            <a:rPr lang="zh-CN" altLang="en-US" sz="1600" b="1" i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智能化融合中心</a:t>
          </a:r>
          <a:endParaRPr lang="zh-CN" altLang="en-US" sz="1600" b="1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177B82-8501-46E0-BA24-153619E66D8C}" type="parTrans" cxnId="{54CE8040-FDF1-4856-B433-A4747C0E94A6}">
      <dgm:prSet/>
      <dgm:spPr/>
      <dgm:t>
        <a:bodyPr/>
        <a:lstStyle/>
        <a:p>
          <a:endParaRPr lang="zh-CN" altLang="en-US" sz="2800"/>
        </a:p>
      </dgm:t>
    </dgm:pt>
    <dgm:pt modelId="{E253CDD9-2152-4CFE-ACE4-ED61D65AFD66}" type="sibTrans" cxnId="{54CE8040-FDF1-4856-B433-A4747C0E94A6}">
      <dgm:prSet/>
      <dgm:spPr/>
      <dgm:t>
        <a:bodyPr/>
        <a:lstStyle/>
        <a:p>
          <a:endParaRPr lang="zh-CN" altLang="en-US" sz="2800"/>
        </a:p>
      </dgm:t>
    </dgm:pt>
    <dgm:pt modelId="{7DC29EDA-C515-4BAF-A293-B379D8E3321E}">
      <dgm:prSet custT="1"/>
      <dgm:spPr/>
      <dgm:t>
        <a:bodyPr/>
        <a:lstStyle/>
        <a:p>
          <a:r>
            <a:rPr lang="zh-CN" altLang="en-US" sz="1200" i="0" dirty="0">
              <a:latin typeface="微软雅黑" panose="020B0503020204020204" pitchFamily="34" charset="-122"/>
              <a:ea typeface="微软雅黑" panose="020B0503020204020204" pitchFamily="34" charset="-122"/>
            </a:rPr>
            <a:t>更全面、更立体、更多维度视角的可视化呈现</a:t>
          </a:r>
        </a:p>
      </dgm:t>
    </dgm:pt>
    <dgm:pt modelId="{AADECB23-6382-4BE8-A23C-2ADE1F547343}" type="parTrans" cxnId="{E14B3ADA-3EEC-431D-966A-818664489EFD}">
      <dgm:prSet/>
      <dgm:spPr/>
      <dgm:t>
        <a:bodyPr/>
        <a:lstStyle/>
        <a:p>
          <a:endParaRPr lang="zh-CN" altLang="en-US" sz="2800"/>
        </a:p>
      </dgm:t>
    </dgm:pt>
    <dgm:pt modelId="{2D2DE581-72CA-4A41-B852-D48A113AACCE}" type="sibTrans" cxnId="{E14B3ADA-3EEC-431D-966A-818664489EFD}">
      <dgm:prSet/>
      <dgm:spPr/>
      <dgm:t>
        <a:bodyPr/>
        <a:lstStyle/>
        <a:p>
          <a:endParaRPr lang="zh-CN" altLang="en-US" sz="2800"/>
        </a:p>
      </dgm:t>
    </dgm:pt>
    <dgm:pt modelId="{075B8F5A-0D7F-4989-939D-FDFF24442AB1}">
      <dgm:prSet custT="1"/>
      <dgm:spPr/>
      <dgm:t>
        <a:bodyPr/>
        <a:lstStyle/>
        <a:p>
          <a:r>
            <a:rPr lang="zh-CN" altLang="en-US" sz="1200" i="0" dirty="0">
              <a:latin typeface="微软雅黑" panose="020B0503020204020204" pitchFamily="34" charset="-122"/>
              <a:ea typeface="微软雅黑" panose="020B0503020204020204" pitchFamily="34" charset="-122"/>
            </a:rPr>
            <a:t>通过数据挖掘、机器学习、</a:t>
          </a:r>
          <a:r>
            <a:rPr lang="zh-CN" altLang="en-US" sz="1200" i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人工智能等新技术</a:t>
          </a:r>
          <a:r>
            <a:rPr lang="zh-CN" altLang="en-US" sz="1200" i="0" dirty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zh-CN" altLang="en-US" sz="1200" i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减少专业安全团队的成本</a:t>
          </a:r>
          <a:endParaRPr lang="zh-CN" altLang="en-US" sz="120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9DC48F-7043-4604-B23D-EE7532DEBC58}" type="parTrans" cxnId="{6E2004B9-E6DF-4F66-99A3-AD52AA13B34E}">
      <dgm:prSet/>
      <dgm:spPr/>
      <dgm:t>
        <a:bodyPr/>
        <a:lstStyle/>
        <a:p>
          <a:endParaRPr lang="zh-CN" altLang="en-US" sz="2800"/>
        </a:p>
      </dgm:t>
    </dgm:pt>
    <dgm:pt modelId="{DC632B39-2584-47CE-B01B-9077AD038C5F}" type="sibTrans" cxnId="{6E2004B9-E6DF-4F66-99A3-AD52AA13B34E}">
      <dgm:prSet/>
      <dgm:spPr/>
      <dgm:t>
        <a:bodyPr/>
        <a:lstStyle/>
        <a:p>
          <a:endParaRPr lang="zh-CN" altLang="en-US" sz="2800"/>
        </a:p>
      </dgm:t>
    </dgm:pt>
    <dgm:pt modelId="{2275457A-E01C-4BCC-8FFA-6B1AD1C38B31}">
      <dgm:prSet custT="1"/>
      <dgm:spPr/>
      <dgm:t>
        <a:bodyPr/>
        <a:lstStyle/>
        <a:p>
          <a:r>
            <a:rPr lang="zh-CN" altLang="en-US" sz="1200" i="0" dirty="0">
              <a:latin typeface="微软雅黑" panose="020B0503020204020204" pitchFamily="34" charset="-122"/>
              <a:ea typeface="微软雅黑" panose="020B0503020204020204" pitchFamily="34" charset="-122"/>
            </a:rPr>
            <a:t>精细化运维，差异化配置管理</a:t>
          </a:r>
        </a:p>
      </dgm:t>
    </dgm:pt>
    <dgm:pt modelId="{EDDD9411-AE22-49A2-833B-5D90A5A6C97F}" type="parTrans" cxnId="{9D526E96-DA44-4F89-B010-969AC83BBD10}">
      <dgm:prSet/>
      <dgm:spPr/>
      <dgm:t>
        <a:bodyPr/>
        <a:lstStyle/>
        <a:p>
          <a:endParaRPr lang="zh-CN" altLang="en-US" sz="2800"/>
        </a:p>
      </dgm:t>
    </dgm:pt>
    <dgm:pt modelId="{39C66D2D-9572-481E-9CC7-C444EA68E86F}" type="sibTrans" cxnId="{9D526E96-DA44-4F89-B010-969AC83BBD10}">
      <dgm:prSet/>
      <dgm:spPr/>
      <dgm:t>
        <a:bodyPr/>
        <a:lstStyle/>
        <a:p>
          <a:endParaRPr lang="zh-CN" altLang="en-US" sz="2800"/>
        </a:p>
      </dgm:t>
    </dgm:pt>
    <dgm:pt modelId="{663AEE36-C326-4E6D-A211-C1C8EB791E71}">
      <dgm:prSet phldrT="[文本]" custT="1"/>
      <dgm:spPr/>
      <dgm:t>
        <a:bodyPr/>
        <a:lstStyle/>
        <a:p>
          <a:r>
            <a:rPr lang="zh-CN" altLang="en-US" sz="12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日志审计、查询及备份，应对合规性检查</a:t>
          </a:r>
          <a:endParaRPr lang="en-US" altLang="zh-CN" sz="12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DD6D63-8608-4787-9B47-505B22B715FA}" type="parTrans" cxnId="{FA36C1F9-C1B3-4E46-BB59-EB93E07E58B3}">
      <dgm:prSet/>
      <dgm:spPr/>
      <dgm:t>
        <a:bodyPr/>
        <a:lstStyle/>
        <a:p>
          <a:endParaRPr lang="zh-CN" altLang="en-US"/>
        </a:p>
      </dgm:t>
    </dgm:pt>
    <dgm:pt modelId="{BE9AF4C5-84C8-4737-9C0B-13169E889A3B}" type="sibTrans" cxnId="{FA36C1F9-C1B3-4E46-BB59-EB93E07E58B3}">
      <dgm:prSet/>
      <dgm:spPr/>
      <dgm:t>
        <a:bodyPr/>
        <a:lstStyle/>
        <a:p>
          <a:endParaRPr lang="zh-CN" altLang="en-US"/>
        </a:p>
      </dgm:t>
    </dgm:pt>
    <dgm:pt modelId="{BE660ADB-38EC-43FE-A4FF-FA594A11E1A5}" type="pres">
      <dgm:prSet presAssocID="{E6125282-74D9-435D-9823-4E6196448814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86A06454-6CE2-495D-8858-F41F59EAF516}" type="pres">
      <dgm:prSet presAssocID="{A1D73A12-40F4-4C7A-9C54-7A356A6F4853}" presName="composite" presStyleCnt="0"/>
      <dgm:spPr/>
    </dgm:pt>
    <dgm:pt modelId="{4C2C660D-895E-4A4C-8345-CF6CA9B51410}" type="pres">
      <dgm:prSet presAssocID="{A1D73A12-40F4-4C7A-9C54-7A356A6F4853}" presName="LShape" presStyleLbl="alignNode1" presStyleIdx="0" presStyleCnt="9" custLinFactNeighborX="-27297" custLinFactNeighborY="-3836"/>
      <dgm:spPr>
        <a:solidFill>
          <a:schemeClr val="tx2">
            <a:lumMod val="75000"/>
          </a:schemeClr>
        </a:solidFill>
      </dgm:spPr>
      <dgm:t>
        <a:bodyPr/>
        <a:lstStyle/>
        <a:p>
          <a:endParaRPr lang="zh-CN" altLang="en-US"/>
        </a:p>
      </dgm:t>
    </dgm:pt>
    <dgm:pt modelId="{1C026FD0-E3FA-4A15-8D66-BEEFFAADC2F0}" type="pres">
      <dgm:prSet presAssocID="{A1D73A12-40F4-4C7A-9C54-7A356A6F4853}" presName="ParentText" presStyleLbl="revTx" presStyleIdx="0" presStyleCnt="5" custLinFactNeighborX="-26565" custLinFactNeighborY="61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0F84F9-0B90-49D7-979A-6C287F9BA709}" type="pres">
      <dgm:prSet presAssocID="{A1D73A12-40F4-4C7A-9C54-7A356A6F4853}" presName="Triangle" presStyleLbl="alignNode1" presStyleIdx="1" presStyleCnt="9" custLinFactX="-28598" custLinFactNeighborX="-100000" custLinFactNeighborY="21722"/>
      <dgm:spPr>
        <a:solidFill>
          <a:schemeClr val="tx2">
            <a:lumMod val="75000"/>
          </a:schemeClr>
        </a:solidFill>
      </dgm:spPr>
      <dgm:t>
        <a:bodyPr/>
        <a:lstStyle/>
        <a:p>
          <a:endParaRPr lang="zh-CN" altLang="en-US"/>
        </a:p>
      </dgm:t>
    </dgm:pt>
    <dgm:pt modelId="{2E94DDAC-279D-4A9A-9002-9A9DD62938E2}" type="pres">
      <dgm:prSet presAssocID="{3B19A843-93BA-44EC-B8C3-45EFACD96EEC}" presName="sibTrans" presStyleCnt="0"/>
      <dgm:spPr/>
    </dgm:pt>
    <dgm:pt modelId="{5AFB5263-DE67-48B5-8545-D5A48E4D6920}" type="pres">
      <dgm:prSet presAssocID="{3B19A843-93BA-44EC-B8C3-45EFACD96EEC}" presName="space" presStyleCnt="0"/>
      <dgm:spPr/>
    </dgm:pt>
    <dgm:pt modelId="{0DA921EF-408A-48F4-95FD-8D519F142918}" type="pres">
      <dgm:prSet presAssocID="{604044E4-B645-42C9-94A0-C59BBC76066D}" presName="composite" presStyleCnt="0"/>
      <dgm:spPr/>
    </dgm:pt>
    <dgm:pt modelId="{D7C96B1C-841C-47CE-9664-AC213123C25B}" type="pres">
      <dgm:prSet presAssocID="{604044E4-B645-42C9-94A0-C59BBC76066D}" presName="LShape" presStyleLbl="alignNode1" presStyleIdx="2" presStyleCnt="9" custLinFactNeighborX="-27577" custLinFactNeighborY="6215"/>
      <dgm:spPr/>
    </dgm:pt>
    <dgm:pt modelId="{AC58122B-1E64-498F-8555-60DBF85AB278}" type="pres">
      <dgm:prSet presAssocID="{604044E4-B645-42C9-94A0-C59BBC76066D}" presName="ParentText" presStyleLbl="revTx" presStyleIdx="1" presStyleCnt="5" custScaleX="133057" custLinFactNeighborX="-9003" custLinFactNeighborY="954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842FFE-C275-4436-8EBF-20C969A9BFF8}" type="pres">
      <dgm:prSet presAssocID="{604044E4-B645-42C9-94A0-C59BBC76066D}" presName="Triangle" presStyleLbl="alignNode1" presStyleIdx="3" presStyleCnt="9" custLinFactX="-12959" custLinFactNeighborX="-100000" custLinFactNeighborY="42109"/>
      <dgm:spPr/>
    </dgm:pt>
    <dgm:pt modelId="{28E9F9A4-138E-4C48-8F76-B0D4FE2B21E3}" type="pres">
      <dgm:prSet presAssocID="{30B93D77-EC7F-4147-893A-B5340A2770A6}" presName="sibTrans" presStyleCnt="0"/>
      <dgm:spPr/>
    </dgm:pt>
    <dgm:pt modelId="{C2F07A16-56F0-4A96-9DD4-7C3379AED3AD}" type="pres">
      <dgm:prSet presAssocID="{30B93D77-EC7F-4147-893A-B5340A2770A6}" presName="space" presStyleCnt="0"/>
      <dgm:spPr/>
    </dgm:pt>
    <dgm:pt modelId="{361C35A7-6643-4B74-A1DD-2683B0F28FD1}" type="pres">
      <dgm:prSet presAssocID="{069E0ED1-EF36-43E0-981F-8FECC6061F60}" presName="composite" presStyleCnt="0"/>
      <dgm:spPr/>
    </dgm:pt>
    <dgm:pt modelId="{B1029B47-639F-4115-A09E-373B1C8DA56D}" type="pres">
      <dgm:prSet presAssocID="{069E0ED1-EF36-43E0-981F-8FECC6061F60}" presName="LShape" presStyleLbl="alignNode1" presStyleIdx="4" presStyleCnt="9" custLinFactNeighborX="-15248" custLinFactNeighborY="9842"/>
      <dgm:spPr/>
    </dgm:pt>
    <dgm:pt modelId="{8868649C-D20C-4171-AD80-D3545666DC4C}" type="pres">
      <dgm:prSet presAssocID="{069E0ED1-EF36-43E0-981F-8FECC6061F60}" presName="ParentText" presStyleLbl="revTx" presStyleIdx="2" presStyleCnt="5" custScaleX="118593" custLinFactNeighborX="-2330" custLinFactNeighborY="1298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126EE4-6309-48BD-9B95-8C6376C9CF78}" type="pres">
      <dgm:prSet presAssocID="{069E0ED1-EF36-43E0-981F-8FECC6061F60}" presName="Triangle" presStyleLbl="alignNode1" presStyleIdx="5" presStyleCnt="9" custLinFactNeighborX="-70463" custLinFactNeighborY="60045"/>
      <dgm:spPr/>
    </dgm:pt>
    <dgm:pt modelId="{81092D46-6C2B-4087-BA13-5584B7F9143E}" type="pres">
      <dgm:prSet presAssocID="{6DB6DE69-BD7F-4345-B61F-40F620A5E145}" presName="sibTrans" presStyleCnt="0"/>
      <dgm:spPr/>
    </dgm:pt>
    <dgm:pt modelId="{1283E0E8-CFDE-4E86-A185-6EA8EF8CCE03}" type="pres">
      <dgm:prSet presAssocID="{6DB6DE69-BD7F-4345-B61F-40F620A5E145}" presName="space" presStyleCnt="0"/>
      <dgm:spPr/>
    </dgm:pt>
    <dgm:pt modelId="{AE335DE0-5375-4367-AAAB-62778477F269}" type="pres">
      <dgm:prSet presAssocID="{263EC969-BF70-4133-8589-EAC9105D6DE3}" presName="composite" presStyleCnt="0"/>
      <dgm:spPr/>
    </dgm:pt>
    <dgm:pt modelId="{95406E05-63B1-4033-9E39-7B58ECA4BF64}" type="pres">
      <dgm:prSet presAssocID="{263EC969-BF70-4133-8589-EAC9105D6DE3}" presName="LShape" presStyleLbl="alignNode1" presStyleIdx="6" presStyleCnt="9" custScaleX="115256" custLinFactNeighborX="-7957" custLinFactNeighborY="13845"/>
      <dgm:spPr/>
    </dgm:pt>
    <dgm:pt modelId="{AD12F340-87E4-413F-BE29-D7F3E1C8DAE2}" type="pres">
      <dgm:prSet presAssocID="{263EC969-BF70-4133-8589-EAC9105D6DE3}" presName="ParentText" presStyleLbl="revTx" presStyleIdx="3" presStyleCnt="5" custScaleX="131609" custLinFactNeighborX="2156" custLinFactNeighborY="1707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E24995-DB4D-410D-92FD-6A66A807162D}" type="pres">
      <dgm:prSet presAssocID="{263EC969-BF70-4133-8589-EAC9105D6DE3}" presName="Triangle" presStyleLbl="alignNode1" presStyleIdx="7" presStyleCnt="9" custLinFactNeighborX="-47456" custLinFactNeighborY="82923"/>
      <dgm:spPr/>
    </dgm:pt>
    <dgm:pt modelId="{1DA0A495-0649-4838-B8CE-8822BE039B59}" type="pres">
      <dgm:prSet presAssocID="{BDD53D21-716F-4575-86AD-46FAF151DBDB}" presName="sibTrans" presStyleCnt="0"/>
      <dgm:spPr/>
    </dgm:pt>
    <dgm:pt modelId="{E286C2A8-FA62-449B-9986-6AC396865E5C}" type="pres">
      <dgm:prSet presAssocID="{BDD53D21-716F-4575-86AD-46FAF151DBDB}" presName="space" presStyleCnt="0"/>
      <dgm:spPr/>
    </dgm:pt>
    <dgm:pt modelId="{7383A2DD-41B4-4B89-99A8-CEA2806E5C3A}" type="pres">
      <dgm:prSet presAssocID="{F89D3C0B-366F-4293-BFDA-3A9830E5A573}" presName="composite" presStyleCnt="0"/>
      <dgm:spPr/>
    </dgm:pt>
    <dgm:pt modelId="{5F49902C-8323-40C8-BA89-5D0936371A55}" type="pres">
      <dgm:prSet presAssocID="{F89D3C0B-366F-4293-BFDA-3A9830E5A573}" presName="LShape" presStyleLbl="alignNode1" presStyleIdx="8" presStyleCnt="9" custScaleX="145306" custLinFactNeighborX="5729" custLinFactNeighborY="21464"/>
      <dgm:spPr/>
    </dgm:pt>
    <dgm:pt modelId="{5F96CD34-A340-45ED-AC7D-BC9D9B10CF08}" type="pres">
      <dgm:prSet presAssocID="{F89D3C0B-366F-4293-BFDA-3A9830E5A573}" presName="ParentText" presStyleLbl="revTx" presStyleIdx="4" presStyleCnt="5" custScaleX="149134" custLinFactNeighborX="19402" custLinFactNeighborY="236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3F73BC4-865E-4854-82BD-768E28B25485}" type="presOf" srcId="{F89D3C0B-366F-4293-BFDA-3A9830E5A573}" destId="{5F96CD34-A340-45ED-AC7D-BC9D9B10CF08}" srcOrd="0" destOrd="0" presId="urn:microsoft.com/office/officeart/2009/3/layout/StepUpProcess"/>
    <dgm:cxn modelId="{6A05482F-38D4-4ABE-952E-1921ACD5A432}" type="presOf" srcId="{2275457A-E01C-4BCC-8FFA-6B1AD1C38B31}" destId="{5F96CD34-A340-45ED-AC7D-BC9D9B10CF08}" srcOrd="0" destOrd="3" presId="urn:microsoft.com/office/officeart/2009/3/layout/StepUpProcess"/>
    <dgm:cxn modelId="{E5B88D3F-AF7E-41B2-BAFA-1627139E1818}" type="presOf" srcId="{069E0ED1-EF36-43E0-981F-8FECC6061F60}" destId="{8868649C-D20C-4171-AD80-D3545666DC4C}" srcOrd="0" destOrd="0" presId="urn:microsoft.com/office/officeart/2009/3/layout/StepUpProcess"/>
    <dgm:cxn modelId="{E14B3ADA-3EEC-431D-966A-818664489EFD}" srcId="{F89D3C0B-366F-4293-BFDA-3A9830E5A573}" destId="{7DC29EDA-C515-4BAF-A293-B379D8E3321E}" srcOrd="0" destOrd="0" parTransId="{AADECB23-6382-4BE8-A23C-2ADE1F547343}" sibTransId="{2D2DE581-72CA-4A41-B852-D48A113AACCE}"/>
    <dgm:cxn modelId="{A268ACA2-6359-4205-8C39-4B3174A53669}" srcId="{E6125282-74D9-435D-9823-4E6196448814}" destId="{604044E4-B645-42C9-94A0-C59BBC76066D}" srcOrd="1" destOrd="0" parTransId="{8EBDC4D9-4349-4D91-8EC7-EB483A8412F9}" sibTransId="{30B93D77-EC7F-4147-893A-B5340A2770A6}"/>
    <dgm:cxn modelId="{6E2004B9-E6DF-4F66-99A3-AD52AA13B34E}" srcId="{F89D3C0B-366F-4293-BFDA-3A9830E5A573}" destId="{075B8F5A-0D7F-4989-939D-FDFF24442AB1}" srcOrd="1" destOrd="0" parTransId="{D29DC48F-7043-4604-B23D-EE7532DEBC58}" sibTransId="{DC632B39-2584-47CE-B01B-9077AD038C5F}"/>
    <dgm:cxn modelId="{FC6831EC-29EE-44B8-80FB-A5D1742924D9}" type="presOf" srcId="{F65DC3DA-38C8-4D3B-A43B-B6AA11B06429}" destId="{AC58122B-1E64-498F-8555-60DBF85AB278}" srcOrd="0" destOrd="1" presId="urn:microsoft.com/office/officeart/2009/3/layout/StepUpProcess"/>
    <dgm:cxn modelId="{51F4758A-FA60-4789-B525-E276D22A6337}" type="presOf" srcId="{6337988C-B1FA-436A-A681-ADFC5B34431F}" destId="{AD12F340-87E4-413F-BE29-D7F3E1C8DAE2}" srcOrd="0" destOrd="1" presId="urn:microsoft.com/office/officeart/2009/3/layout/StepUpProcess"/>
    <dgm:cxn modelId="{7F418FE8-D7A2-4C12-94AC-8344F0D4F83F}" type="presOf" srcId="{075B8F5A-0D7F-4989-939D-FDFF24442AB1}" destId="{5F96CD34-A340-45ED-AC7D-BC9D9B10CF08}" srcOrd="0" destOrd="2" presId="urn:microsoft.com/office/officeart/2009/3/layout/StepUpProcess"/>
    <dgm:cxn modelId="{936A7B5D-7C8F-4F12-BFC1-24B3F64B20F9}" srcId="{E6125282-74D9-435D-9823-4E6196448814}" destId="{263EC969-BF70-4133-8589-EAC9105D6DE3}" srcOrd="3" destOrd="0" parTransId="{FF5CBB6E-3808-47D2-925F-DBEA57478CFC}" sibTransId="{BDD53D21-716F-4575-86AD-46FAF151DBDB}"/>
    <dgm:cxn modelId="{CE147684-0F46-4190-8DF6-CCDBEA02DE09}" srcId="{069E0ED1-EF36-43E0-981F-8FECC6061F60}" destId="{026114FD-87EF-4526-8118-96DBE034C1E7}" srcOrd="0" destOrd="0" parTransId="{35462C1F-8E0E-4DCD-BDFA-3F64C5E8B1D5}" sibTransId="{6AE52058-7B9B-4C39-9472-2EB4BF0C4ADB}"/>
    <dgm:cxn modelId="{9D526E96-DA44-4F89-B010-969AC83BBD10}" srcId="{F89D3C0B-366F-4293-BFDA-3A9830E5A573}" destId="{2275457A-E01C-4BCC-8FFA-6B1AD1C38B31}" srcOrd="2" destOrd="0" parTransId="{EDDD9411-AE22-49A2-833B-5D90A5A6C97F}" sibTransId="{39C66D2D-9572-481E-9CC7-C444EA68E86F}"/>
    <dgm:cxn modelId="{668CE75D-C01B-427B-B5F4-5DDCCECA3E02}" srcId="{E6125282-74D9-435D-9823-4E6196448814}" destId="{A1D73A12-40F4-4C7A-9C54-7A356A6F4853}" srcOrd="0" destOrd="0" parTransId="{D2FBE48F-C920-4C48-97EA-0D986B780537}" sibTransId="{3B19A843-93BA-44EC-B8C3-45EFACD96EEC}"/>
    <dgm:cxn modelId="{332E893F-08C9-4ACA-A7D6-7DC667D89AA2}" srcId="{263EC969-BF70-4133-8589-EAC9105D6DE3}" destId="{6337988C-B1FA-436A-A681-ADFC5B34431F}" srcOrd="0" destOrd="0" parTransId="{64712919-0F13-45CE-97BF-9AF490FC561A}" sibTransId="{EC0F9487-1326-4B1D-B56E-45D1D449D72D}"/>
    <dgm:cxn modelId="{37782E2F-416F-410A-AE0B-41D86B695D7D}" type="presOf" srcId="{A1D73A12-40F4-4C7A-9C54-7A356A6F4853}" destId="{1C026FD0-E3FA-4A15-8D66-BEEFFAADC2F0}" srcOrd="0" destOrd="0" presId="urn:microsoft.com/office/officeart/2009/3/layout/StepUpProcess"/>
    <dgm:cxn modelId="{A174BF69-8F3D-458E-87FB-42EBCB68D9A5}" type="presOf" srcId="{E6125282-74D9-435D-9823-4E6196448814}" destId="{BE660ADB-38EC-43FE-A4FF-FA594A11E1A5}" srcOrd="0" destOrd="0" presId="urn:microsoft.com/office/officeart/2009/3/layout/StepUpProcess"/>
    <dgm:cxn modelId="{44F1BE88-E71F-42F4-90AA-E305C7CEE3A5}" type="presOf" srcId="{663AEE36-C326-4E6D-A211-C1C8EB791E71}" destId="{1C026FD0-E3FA-4A15-8D66-BEEFFAADC2F0}" srcOrd="0" destOrd="1" presId="urn:microsoft.com/office/officeart/2009/3/layout/StepUpProcess"/>
    <dgm:cxn modelId="{ABAAE3A8-4A68-413F-928B-5A796F91AA8C}" srcId="{604044E4-B645-42C9-94A0-C59BBC76066D}" destId="{F65DC3DA-38C8-4D3B-A43B-B6AA11B06429}" srcOrd="0" destOrd="0" parTransId="{265FEFBC-D8F6-4E2B-90CA-9BD26D21FE34}" sibTransId="{1D87DBFC-791D-4314-A783-0205A49E2678}"/>
    <dgm:cxn modelId="{4C741D0D-C4E4-4A07-9526-95110E7546DD}" srcId="{E6125282-74D9-435D-9823-4E6196448814}" destId="{069E0ED1-EF36-43E0-981F-8FECC6061F60}" srcOrd="2" destOrd="0" parTransId="{7B535583-E7AD-4AFC-BFB2-3541093E9A11}" sibTransId="{6DB6DE69-BD7F-4345-B61F-40F620A5E145}"/>
    <dgm:cxn modelId="{54CE8040-FDF1-4856-B433-A4747C0E94A6}" srcId="{E6125282-74D9-435D-9823-4E6196448814}" destId="{F89D3C0B-366F-4293-BFDA-3A9830E5A573}" srcOrd="4" destOrd="0" parTransId="{E9177B82-8501-46E0-BA24-153619E66D8C}" sibTransId="{E253CDD9-2152-4CFE-ACE4-ED61D65AFD66}"/>
    <dgm:cxn modelId="{188B6A4E-6628-4A07-8076-E65BB79843D1}" type="presOf" srcId="{604044E4-B645-42C9-94A0-C59BBC76066D}" destId="{AC58122B-1E64-498F-8555-60DBF85AB278}" srcOrd="0" destOrd="0" presId="urn:microsoft.com/office/officeart/2009/3/layout/StepUpProcess"/>
    <dgm:cxn modelId="{D8D9413A-C870-44B6-9692-F40962B02385}" type="presOf" srcId="{263EC969-BF70-4133-8589-EAC9105D6DE3}" destId="{AD12F340-87E4-413F-BE29-D7F3E1C8DAE2}" srcOrd="0" destOrd="0" presId="urn:microsoft.com/office/officeart/2009/3/layout/StepUpProcess"/>
    <dgm:cxn modelId="{FA36C1F9-C1B3-4E46-BB59-EB93E07E58B3}" srcId="{A1D73A12-40F4-4C7A-9C54-7A356A6F4853}" destId="{663AEE36-C326-4E6D-A211-C1C8EB791E71}" srcOrd="0" destOrd="0" parTransId="{48DD6D63-8608-4787-9B47-505B22B715FA}" sibTransId="{BE9AF4C5-84C8-4737-9C0B-13169E889A3B}"/>
    <dgm:cxn modelId="{E202F3DC-4212-4007-BCA8-2C09BAB814F7}" type="presOf" srcId="{7DC29EDA-C515-4BAF-A293-B379D8E3321E}" destId="{5F96CD34-A340-45ED-AC7D-BC9D9B10CF08}" srcOrd="0" destOrd="1" presId="urn:microsoft.com/office/officeart/2009/3/layout/StepUpProcess"/>
    <dgm:cxn modelId="{9295A905-ACD2-4D8D-9075-8B35BCBAFAD3}" type="presOf" srcId="{026114FD-87EF-4526-8118-96DBE034C1E7}" destId="{8868649C-D20C-4171-AD80-D3545666DC4C}" srcOrd="0" destOrd="1" presId="urn:microsoft.com/office/officeart/2009/3/layout/StepUpProcess"/>
    <dgm:cxn modelId="{67D1E89F-1EF9-4850-A741-4F93530D1DC5}" type="presParOf" srcId="{BE660ADB-38EC-43FE-A4FF-FA594A11E1A5}" destId="{86A06454-6CE2-495D-8858-F41F59EAF516}" srcOrd="0" destOrd="0" presId="urn:microsoft.com/office/officeart/2009/3/layout/StepUpProcess"/>
    <dgm:cxn modelId="{D5996F1C-FA0E-44E4-B8C0-EC14BB9D4DE5}" type="presParOf" srcId="{86A06454-6CE2-495D-8858-F41F59EAF516}" destId="{4C2C660D-895E-4A4C-8345-CF6CA9B51410}" srcOrd="0" destOrd="0" presId="urn:microsoft.com/office/officeart/2009/3/layout/StepUpProcess"/>
    <dgm:cxn modelId="{DDEF4DCF-4A2D-4F08-850C-F467A05BFE2A}" type="presParOf" srcId="{86A06454-6CE2-495D-8858-F41F59EAF516}" destId="{1C026FD0-E3FA-4A15-8D66-BEEFFAADC2F0}" srcOrd="1" destOrd="0" presId="urn:microsoft.com/office/officeart/2009/3/layout/StepUpProcess"/>
    <dgm:cxn modelId="{359951F2-E4AD-427F-982E-70984EB2DF28}" type="presParOf" srcId="{86A06454-6CE2-495D-8858-F41F59EAF516}" destId="{B30F84F9-0B90-49D7-979A-6C287F9BA709}" srcOrd="2" destOrd="0" presId="urn:microsoft.com/office/officeart/2009/3/layout/StepUpProcess"/>
    <dgm:cxn modelId="{A9AB8681-8FA4-4213-AAED-BD6F4A351809}" type="presParOf" srcId="{BE660ADB-38EC-43FE-A4FF-FA594A11E1A5}" destId="{2E94DDAC-279D-4A9A-9002-9A9DD62938E2}" srcOrd="1" destOrd="0" presId="urn:microsoft.com/office/officeart/2009/3/layout/StepUpProcess"/>
    <dgm:cxn modelId="{C5C0CC9C-47B6-4E32-86FA-A01D3AA726B1}" type="presParOf" srcId="{2E94DDAC-279D-4A9A-9002-9A9DD62938E2}" destId="{5AFB5263-DE67-48B5-8545-D5A48E4D6920}" srcOrd="0" destOrd="0" presId="urn:microsoft.com/office/officeart/2009/3/layout/StepUpProcess"/>
    <dgm:cxn modelId="{6E617833-5F0C-4658-9BEC-61DCDDEDAB61}" type="presParOf" srcId="{BE660ADB-38EC-43FE-A4FF-FA594A11E1A5}" destId="{0DA921EF-408A-48F4-95FD-8D519F142918}" srcOrd="2" destOrd="0" presId="urn:microsoft.com/office/officeart/2009/3/layout/StepUpProcess"/>
    <dgm:cxn modelId="{CE6F9E85-ECAB-4770-AF83-9D0BAF1A4254}" type="presParOf" srcId="{0DA921EF-408A-48F4-95FD-8D519F142918}" destId="{D7C96B1C-841C-47CE-9664-AC213123C25B}" srcOrd="0" destOrd="0" presId="urn:microsoft.com/office/officeart/2009/3/layout/StepUpProcess"/>
    <dgm:cxn modelId="{3F9484D6-013C-44AA-A562-B935570BB140}" type="presParOf" srcId="{0DA921EF-408A-48F4-95FD-8D519F142918}" destId="{AC58122B-1E64-498F-8555-60DBF85AB278}" srcOrd="1" destOrd="0" presId="urn:microsoft.com/office/officeart/2009/3/layout/StepUpProcess"/>
    <dgm:cxn modelId="{05C8F776-8748-4042-8305-CE7E22C6FE2D}" type="presParOf" srcId="{0DA921EF-408A-48F4-95FD-8D519F142918}" destId="{EB842FFE-C275-4436-8EBF-20C969A9BFF8}" srcOrd="2" destOrd="0" presId="urn:microsoft.com/office/officeart/2009/3/layout/StepUpProcess"/>
    <dgm:cxn modelId="{49339CC4-4354-44FA-ADF4-54E103595692}" type="presParOf" srcId="{BE660ADB-38EC-43FE-A4FF-FA594A11E1A5}" destId="{28E9F9A4-138E-4C48-8F76-B0D4FE2B21E3}" srcOrd="3" destOrd="0" presId="urn:microsoft.com/office/officeart/2009/3/layout/StepUpProcess"/>
    <dgm:cxn modelId="{A8DED205-72AE-46CA-AAED-FE94D1075AD0}" type="presParOf" srcId="{28E9F9A4-138E-4C48-8F76-B0D4FE2B21E3}" destId="{C2F07A16-56F0-4A96-9DD4-7C3379AED3AD}" srcOrd="0" destOrd="0" presId="urn:microsoft.com/office/officeart/2009/3/layout/StepUpProcess"/>
    <dgm:cxn modelId="{4BF0538B-3D8F-41F2-AEAA-E72216FC527E}" type="presParOf" srcId="{BE660ADB-38EC-43FE-A4FF-FA594A11E1A5}" destId="{361C35A7-6643-4B74-A1DD-2683B0F28FD1}" srcOrd="4" destOrd="0" presId="urn:microsoft.com/office/officeart/2009/3/layout/StepUpProcess"/>
    <dgm:cxn modelId="{36207079-E596-4715-9CCE-A29C3647279E}" type="presParOf" srcId="{361C35A7-6643-4B74-A1DD-2683B0F28FD1}" destId="{B1029B47-639F-4115-A09E-373B1C8DA56D}" srcOrd="0" destOrd="0" presId="urn:microsoft.com/office/officeart/2009/3/layout/StepUpProcess"/>
    <dgm:cxn modelId="{DB5B6923-755C-4721-B67D-66EF54FEC46D}" type="presParOf" srcId="{361C35A7-6643-4B74-A1DD-2683B0F28FD1}" destId="{8868649C-D20C-4171-AD80-D3545666DC4C}" srcOrd="1" destOrd="0" presId="urn:microsoft.com/office/officeart/2009/3/layout/StepUpProcess"/>
    <dgm:cxn modelId="{8982DDFD-1F60-4226-B1CE-63071D8545A7}" type="presParOf" srcId="{361C35A7-6643-4B74-A1DD-2683B0F28FD1}" destId="{D6126EE4-6309-48BD-9B95-8C6376C9CF78}" srcOrd="2" destOrd="0" presId="urn:microsoft.com/office/officeart/2009/3/layout/StepUpProcess"/>
    <dgm:cxn modelId="{2C97EA7B-43F8-4EC4-9D3D-C627CDB9E76A}" type="presParOf" srcId="{BE660ADB-38EC-43FE-A4FF-FA594A11E1A5}" destId="{81092D46-6C2B-4087-BA13-5584B7F9143E}" srcOrd="5" destOrd="0" presId="urn:microsoft.com/office/officeart/2009/3/layout/StepUpProcess"/>
    <dgm:cxn modelId="{FD5F7A1E-FEEF-4AA5-9E17-E507079D6085}" type="presParOf" srcId="{81092D46-6C2B-4087-BA13-5584B7F9143E}" destId="{1283E0E8-CFDE-4E86-A185-6EA8EF8CCE03}" srcOrd="0" destOrd="0" presId="urn:microsoft.com/office/officeart/2009/3/layout/StepUpProcess"/>
    <dgm:cxn modelId="{DADA5C57-913E-434D-829B-1AE4D2DB231A}" type="presParOf" srcId="{BE660ADB-38EC-43FE-A4FF-FA594A11E1A5}" destId="{AE335DE0-5375-4367-AAAB-62778477F269}" srcOrd="6" destOrd="0" presId="urn:microsoft.com/office/officeart/2009/3/layout/StepUpProcess"/>
    <dgm:cxn modelId="{20D29552-67A1-42C6-90EE-1021A953469A}" type="presParOf" srcId="{AE335DE0-5375-4367-AAAB-62778477F269}" destId="{95406E05-63B1-4033-9E39-7B58ECA4BF64}" srcOrd="0" destOrd="0" presId="urn:microsoft.com/office/officeart/2009/3/layout/StepUpProcess"/>
    <dgm:cxn modelId="{B5C0FB82-360A-44D1-AF75-B1045863A0AD}" type="presParOf" srcId="{AE335DE0-5375-4367-AAAB-62778477F269}" destId="{AD12F340-87E4-413F-BE29-D7F3E1C8DAE2}" srcOrd="1" destOrd="0" presId="urn:microsoft.com/office/officeart/2009/3/layout/StepUpProcess"/>
    <dgm:cxn modelId="{FA4BFF1C-F1E4-421E-8A81-FBAE2F9F297A}" type="presParOf" srcId="{AE335DE0-5375-4367-AAAB-62778477F269}" destId="{80E24995-DB4D-410D-92FD-6A66A807162D}" srcOrd="2" destOrd="0" presId="urn:microsoft.com/office/officeart/2009/3/layout/StepUpProcess"/>
    <dgm:cxn modelId="{A16CCE85-8290-40D9-A07F-8663D66B4A0C}" type="presParOf" srcId="{BE660ADB-38EC-43FE-A4FF-FA594A11E1A5}" destId="{1DA0A495-0649-4838-B8CE-8822BE039B59}" srcOrd="7" destOrd="0" presId="urn:microsoft.com/office/officeart/2009/3/layout/StepUpProcess"/>
    <dgm:cxn modelId="{E9BE8F1A-132C-4967-800C-315263830B4D}" type="presParOf" srcId="{1DA0A495-0649-4838-B8CE-8822BE039B59}" destId="{E286C2A8-FA62-449B-9986-6AC396865E5C}" srcOrd="0" destOrd="0" presId="urn:microsoft.com/office/officeart/2009/3/layout/StepUpProcess"/>
    <dgm:cxn modelId="{A004F32E-B924-451A-A16F-69E280935F0F}" type="presParOf" srcId="{BE660ADB-38EC-43FE-A4FF-FA594A11E1A5}" destId="{7383A2DD-41B4-4B89-99A8-CEA2806E5C3A}" srcOrd="8" destOrd="0" presId="urn:microsoft.com/office/officeart/2009/3/layout/StepUpProcess"/>
    <dgm:cxn modelId="{BAACEB9C-05D9-48A3-9DAE-F7F8E39FED4A}" type="presParOf" srcId="{7383A2DD-41B4-4B89-99A8-CEA2806E5C3A}" destId="{5F49902C-8323-40C8-BA89-5D0936371A55}" srcOrd="0" destOrd="0" presId="urn:microsoft.com/office/officeart/2009/3/layout/StepUpProcess"/>
    <dgm:cxn modelId="{2FF7470B-701C-4236-8EBF-4FCE7894D663}" type="presParOf" srcId="{7383A2DD-41B4-4B89-99A8-CEA2806E5C3A}" destId="{5F96CD34-A340-45ED-AC7D-BC9D9B10CF08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16A446-B38A-4C6C-824A-003C1762854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A0836F0-0B82-4CB5-BB1B-73553E19CD21}">
      <dgm:prSet phldrT="[文本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合规性检查</a:t>
          </a:r>
        </a:p>
      </dgm:t>
    </dgm:pt>
    <dgm:pt modelId="{5B6FA4A7-1AFD-436E-8E94-660842A2BD61}" type="parTrans" cxnId="{DB8E00F0-59B6-41CA-BC26-6DDB29BABAEF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515ECC8-204B-41B5-9FEB-AA78E35499F8}" type="sibTrans" cxnId="{DB8E00F0-59B6-41CA-BC26-6DDB29BABAEF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348330-BEF1-410C-BF1D-B65AA188A647}">
      <dgm:prSet phldrT="[文本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运维管理刚需</a:t>
          </a:r>
        </a:p>
      </dgm:t>
    </dgm:pt>
    <dgm:pt modelId="{D3D3BE2C-3C26-4B99-9802-7C1F343C27E3}" type="parTrans" cxnId="{24FE7583-16E3-4A1B-BD57-C0EF592CAA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7E21BD-6160-45C4-AAA0-6473E78CB719}" type="sibTrans" cxnId="{24FE7583-16E3-4A1B-BD57-C0EF592CAA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B33759-1DA0-4DFD-8803-02B490BB88B6}">
      <dgm:prSet phldrT="[文本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综合关联分析</a:t>
          </a:r>
        </a:p>
      </dgm:t>
    </dgm:pt>
    <dgm:pt modelId="{C030F4FE-4E08-4F88-A6D6-E067078535E7}" type="parTrans" cxnId="{6FDA60FE-697C-4CD8-90A9-D439430DE3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8E7F39-4386-460A-87DA-9AC32A2787AF}" type="sibTrans" cxnId="{6FDA60FE-697C-4CD8-90A9-D439430DE3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75F55F-F1FA-4512-8724-9D306FF68BD1}">
      <dgm:prSet phldrT="[文本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全功能融合</a:t>
          </a:r>
        </a:p>
      </dgm:t>
    </dgm:pt>
    <dgm:pt modelId="{5B30F2FC-BD6B-4B32-A9EF-3B681D4D1C58}" type="parTrans" cxnId="{5EBC612C-42E0-4619-977A-22F35F2B6ECD}">
      <dgm:prSet/>
      <dgm:spPr/>
      <dgm:t>
        <a:bodyPr/>
        <a:lstStyle/>
        <a:p>
          <a:endParaRPr lang="zh-CN" altLang="en-US"/>
        </a:p>
      </dgm:t>
    </dgm:pt>
    <dgm:pt modelId="{B150C4A9-0A9B-487D-BA52-F125328AA75E}" type="sibTrans" cxnId="{5EBC612C-42E0-4619-977A-22F35F2B6ECD}">
      <dgm:prSet/>
      <dgm:spPr/>
      <dgm:t>
        <a:bodyPr/>
        <a:lstStyle/>
        <a:p>
          <a:endParaRPr lang="zh-CN" altLang="en-US"/>
        </a:p>
      </dgm:t>
    </dgm:pt>
    <dgm:pt modelId="{E01BBF2A-113A-4FFE-B357-339D0873F660}" type="pres">
      <dgm:prSet presAssocID="{D816A446-B38A-4C6C-824A-003C17628546}" presName="Name0" presStyleCnt="0">
        <dgm:presLayoutVars>
          <dgm:dir/>
          <dgm:animLvl val="lvl"/>
          <dgm:resizeHandles val="exact"/>
        </dgm:presLayoutVars>
      </dgm:prSet>
      <dgm:spPr/>
    </dgm:pt>
    <dgm:pt modelId="{7399333B-94DA-45B7-A0B4-6B3222E2F8B9}" type="pres">
      <dgm:prSet presAssocID="{DA0836F0-0B82-4CB5-BB1B-73553E19CD2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A5C44-2689-4FEC-8502-FDA08A38565D}" type="pres">
      <dgm:prSet presAssocID="{B515ECC8-204B-41B5-9FEB-AA78E35499F8}" presName="parTxOnlySpace" presStyleCnt="0"/>
      <dgm:spPr/>
    </dgm:pt>
    <dgm:pt modelId="{DF2D5961-A03D-44A8-8040-C552C060F6EC}" type="pres">
      <dgm:prSet presAssocID="{9F348330-BEF1-410C-BF1D-B65AA188A64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3F1E13-A544-4947-8E5A-857E857677C1}" type="pres">
      <dgm:prSet presAssocID="{287E21BD-6160-45C4-AAA0-6473E78CB719}" presName="parTxOnlySpace" presStyleCnt="0"/>
      <dgm:spPr/>
    </dgm:pt>
    <dgm:pt modelId="{E0E02A9A-F20F-4D5D-84FE-EF84542E1210}" type="pres">
      <dgm:prSet presAssocID="{5AB33759-1DA0-4DFD-8803-02B490BB88B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BC5752-F83D-4DA4-A76E-4CA42760D442}" type="pres">
      <dgm:prSet presAssocID="{A78E7F39-4386-460A-87DA-9AC32A2787AF}" presName="parTxOnlySpace" presStyleCnt="0"/>
      <dgm:spPr/>
    </dgm:pt>
    <dgm:pt modelId="{D6AB0DAB-8837-4657-9DAD-50F87186E73B}" type="pres">
      <dgm:prSet presAssocID="{1275F55F-F1FA-4512-8724-9D306FF68BD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A144764-FAA9-4820-8C80-7E899D9D52FE}" type="presOf" srcId="{5AB33759-1DA0-4DFD-8803-02B490BB88B6}" destId="{E0E02A9A-F20F-4D5D-84FE-EF84542E1210}" srcOrd="0" destOrd="0" presId="urn:microsoft.com/office/officeart/2005/8/layout/chevron1"/>
    <dgm:cxn modelId="{DB8E00F0-59B6-41CA-BC26-6DDB29BABAEF}" srcId="{D816A446-B38A-4C6C-824A-003C17628546}" destId="{DA0836F0-0B82-4CB5-BB1B-73553E19CD21}" srcOrd="0" destOrd="0" parTransId="{5B6FA4A7-1AFD-436E-8E94-660842A2BD61}" sibTransId="{B515ECC8-204B-41B5-9FEB-AA78E35499F8}"/>
    <dgm:cxn modelId="{6FDA60FE-697C-4CD8-90A9-D439430DE337}" srcId="{D816A446-B38A-4C6C-824A-003C17628546}" destId="{5AB33759-1DA0-4DFD-8803-02B490BB88B6}" srcOrd="2" destOrd="0" parTransId="{C030F4FE-4E08-4F88-A6D6-E067078535E7}" sibTransId="{A78E7F39-4386-460A-87DA-9AC32A2787AF}"/>
    <dgm:cxn modelId="{39210A35-579A-43FB-B341-A619FA84D9CA}" type="presOf" srcId="{D816A446-B38A-4C6C-824A-003C17628546}" destId="{E01BBF2A-113A-4FFE-B357-339D0873F660}" srcOrd="0" destOrd="0" presId="urn:microsoft.com/office/officeart/2005/8/layout/chevron1"/>
    <dgm:cxn modelId="{5EBC612C-42E0-4619-977A-22F35F2B6ECD}" srcId="{D816A446-B38A-4C6C-824A-003C17628546}" destId="{1275F55F-F1FA-4512-8724-9D306FF68BD1}" srcOrd="3" destOrd="0" parTransId="{5B30F2FC-BD6B-4B32-A9EF-3B681D4D1C58}" sibTransId="{B150C4A9-0A9B-487D-BA52-F125328AA75E}"/>
    <dgm:cxn modelId="{24FE7583-16E3-4A1B-BD57-C0EF592CAAFC}" srcId="{D816A446-B38A-4C6C-824A-003C17628546}" destId="{9F348330-BEF1-410C-BF1D-B65AA188A647}" srcOrd="1" destOrd="0" parTransId="{D3D3BE2C-3C26-4B99-9802-7C1F343C27E3}" sibTransId="{287E21BD-6160-45C4-AAA0-6473E78CB719}"/>
    <dgm:cxn modelId="{144EE26D-A537-43B3-AC50-7184E02A6B36}" type="presOf" srcId="{9F348330-BEF1-410C-BF1D-B65AA188A647}" destId="{DF2D5961-A03D-44A8-8040-C552C060F6EC}" srcOrd="0" destOrd="0" presId="urn:microsoft.com/office/officeart/2005/8/layout/chevron1"/>
    <dgm:cxn modelId="{993DFD33-8E5A-4B24-B9F3-58A22176C002}" type="presOf" srcId="{1275F55F-F1FA-4512-8724-9D306FF68BD1}" destId="{D6AB0DAB-8837-4657-9DAD-50F87186E73B}" srcOrd="0" destOrd="0" presId="urn:microsoft.com/office/officeart/2005/8/layout/chevron1"/>
    <dgm:cxn modelId="{2AAC2CF4-077D-4299-A466-5414ACE6266D}" type="presOf" srcId="{DA0836F0-0B82-4CB5-BB1B-73553E19CD21}" destId="{7399333B-94DA-45B7-A0B4-6B3222E2F8B9}" srcOrd="0" destOrd="0" presId="urn:microsoft.com/office/officeart/2005/8/layout/chevron1"/>
    <dgm:cxn modelId="{7542E230-EFC9-4555-855E-34A697B804AF}" type="presParOf" srcId="{E01BBF2A-113A-4FFE-B357-339D0873F660}" destId="{7399333B-94DA-45B7-A0B4-6B3222E2F8B9}" srcOrd="0" destOrd="0" presId="urn:microsoft.com/office/officeart/2005/8/layout/chevron1"/>
    <dgm:cxn modelId="{F19FEE48-8C32-4EE7-AA3E-1FDDDCEA2887}" type="presParOf" srcId="{E01BBF2A-113A-4FFE-B357-339D0873F660}" destId="{3B1A5C44-2689-4FEC-8502-FDA08A38565D}" srcOrd="1" destOrd="0" presId="urn:microsoft.com/office/officeart/2005/8/layout/chevron1"/>
    <dgm:cxn modelId="{0CCDCDA7-258A-47F6-8610-E50194D2391D}" type="presParOf" srcId="{E01BBF2A-113A-4FFE-B357-339D0873F660}" destId="{DF2D5961-A03D-44A8-8040-C552C060F6EC}" srcOrd="2" destOrd="0" presId="urn:microsoft.com/office/officeart/2005/8/layout/chevron1"/>
    <dgm:cxn modelId="{7EB4F2B6-7EAD-4625-AA29-CC7280184F08}" type="presParOf" srcId="{E01BBF2A-113A-4FFE-B357-339D0873F660}" destId="{2F3F1E13-A544-4947-8E5A-857E857677C1}" srcOrd="3" destOrd="0" presId="urn:microsoft.com/office/officeart/2005/8/layout/chevron1"/>
    <dgm:cxn modelId="{DFA07A1E-7A6D-4765-8065-17EE720633D2}" type="presParOf" srcId="{E01BBF2A-113A-4FFE-B357-339D0873F660}" destId="{E0E02A9A-F20F-4D5D-84FE-EF84542E1210}" srcOrd="4" destOrd="0" presId="urn:microsoft.com/office/officeart/2005/8/layout/chevron1"/>
    <dgm:cxn modelId="{341C5948-4D6C-4BA6-8B8D-966307C81A91}" type="presParOf" srcId="{E01BBF2A-113A-4FFE-B357-339D0873F660}" destId="{5EBC5752-F83D-4DA4-A76E-4CA42760D442}" srcOrd="5" destOrd="0" presId="urn:microsoft.com/office/officeart/2005/8/layout/chevron1"/>
    <dgm:cxn modelId="{D0C7FC20-5AAA-4C86-AB4D-7E286F858691}" type="presParOf" srcId="{E01BBF2A-113A-4FFE-B357-339D0873F660}" destId="{D6AB0DAB-8837-4657-9DAD-50F87186E73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9409E-ED0E-4D42-9DE3-B32D17D384BE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1B527-AAC8-4855-83BC-9F4B54478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756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换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92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</a:rPr>
              <a:t>SIEM = SIM + SEM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tx1"/>
                </a:solidFill>
              </a:rPr>
              <a:t>安全信息管理  </a:t>
            </a:r>
            <a:r>
              <a:rPr lang="en-US" altLang="zh-CN" sz="1600" dirty="0">
                <a:solidFill>
                  <a:schemeClr val="tx1"/>
                </a:solidFill>
              </a:rPr>
              <a:t>+ </a:t>
            </a:r>
            <a:r>
              <a:rPr lang="zh-CN" altLang="en-US" sz="1600" dirty="0">
                <a:solidFill>
                  <a:schemeClr val="tx1"/>
                </a:solidFill>
              </a:rPr>
              <a:t>安全事件管理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SIM </a:t>
            </a:r>
            <a:r>
              <a:rPr lang="zh-CN" altLang="en-US" sz="1600" dirty="0">
                <a:solidFill>
                  <a:schemeClr val="tx1"/>
                </a:solidFill>
              </a:rPr>
              <a:t>侧重于 历史日志分析与取证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SEM</a:t>
            </a:r>
            <a:r>
              <a:rPr lang="zh-CN" altLang="en-US" sz="1600" dirty="0">
                <a:solidFill>
                  <a:schemeClr val="tx1"/>
                </a:solidFill>
              </a:rPr>
              <a:t>侧重于 实时监控和事件处理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SOC = Security ( Network ) Operation Center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SOC</a:t>
            </a:r>
            <a:r>
              <a:rPr lang="zh-CN" altLang="en-US" sz="1600" dirty="0">
                <a:solidFill>
                  <a:schemeClr val="tx1"/>
                </a:solidFill>
              </a:rPr>
              <a:t>是站在安全的角度管理整个网络和系统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SA = Situation Awareness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SA</a:t>
            </a:r>
            <a:r>
              <a:rPr lang="zh-CN" altLang="en-US" sz="1600" dirty="0">
                <a:solidFill>
                  <a:schemeClr val="tx1"/>
                </a:solidFill>
              </a:rPr>
              <a:t>从感知、理解和预测三个层次进行趋势的延续性预测，指导决策和行动</a:t>
            </a:r>
            <a:endParaRPr lang="en-US" altLang="zh-CN" sz="1100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1" dirty="0">
                <a:latin typeface="arial" panose="020B0604020202020204" pitchFamily="34" charset="0"/>
              </a:rPr>
              <a:t>SOC v1.0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实际意义：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</a:rPr>
              <a:t>第一代</a:t>
            </a:r>
            <a:r>
              <a:rPr lang="en-US" altLang="zh-CN" sz="1200" dirty="0" err="1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的目标是集中管理、分析和响应来自多个不同边界和终端工具的报警与事件。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缺陷：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员工手动分析成堆数据，从孤立事件寻找联系，低调。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安全数据分析师增长不足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攻击越来越复杂和不可检测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en-US" altLang="zh-CN" sz="1600" b="1" i="1" dirty="0">
                <a:latin typeface="arial" panose="020B0604020202020204" pitchFamily="34" charset="0"/>
              </a:rPr>
              <a:t> SOC v2.0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愿景目标：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400" b="1" dirty="0">
                <a:latin typeface="arial" panose="020B0604020202020204" pitchFamily="34" charset="0"/>
              </a:rPr>
              <a:t>不忘初心！！</a:t>
            </a:r>
            <a:r>
              <a:rPr lang="en-US" altLang="zh-CN" sz="1200" b="1" dirty="0">
                <a:latin typeface="arial" panose="020B0604020202020204" pitchFamily="34" charset="0"/>
              </a:rPr>
              <a:t>~  </a:t>
            </a:r>
            <a:r>
              <a:rPr lang="zh-CN" altLang="en-US" sz="1200" b="1" dirty="0">
                <a:latin typeface="arial" panose="020B0604020202020204" pitchFamily="34" charset="0"/>
              </a:rPr>
              <a:t>缓解造成最大业务风险的那些风险因素。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arial" panose="020B0604020202020204" pitchFamily="34" charset="0"/>
              </a:rPr>
              <a:t>改进建议：</a:t>
            </a:r>
            <a:endParaRPr lang="en-US" altLang="zh-CN" sz="1200" b="1" dirty="0">
              <a:latin typeface="arial" panose="020B0604020202020204" pitchFamily="34" charset="0"/>
            </a:endParaRPr>
          </a:p>
          <a:p>
            <a:endParaRPr lang="en-US" altLang="zh-CN" sz="1200" b="1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曾经的痛：人的因素是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运营的最大挑战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利用智能手段（比如机器学习 </a:t>
            </a:r>
            <a:r>
              <a:rPr lang="en-US" altLang="zh-CN" sz="1200" dirty="0">
                <a:latin typeface="arial" panose="020B0604020202020204" pitchFamily="34" charset="0"/>
              </a:rPr>
              <a:t>- TensorFlow</a:t>
            </a:r>
            <a:r>
              <a:rPr lang="zh-CN" altLang="en-US" sz="1200" dirty="0">
                <a:latin typeface="arial" panose="020B0604020202020204" pitchFamily="34" charset="0"/>
              </a:rPr>
              <a:t>）来自动化分析，最小化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操作员工的知识库要求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自动化响应：为已验证的风险，及时采取行动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安全可视化：企业的每个人都应视为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的信息渠道，每个人都应该意识到网络风险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企业希望通过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建设来打造内部安全运营能力，因为他们想要对安全监控与响应流程进行控制，同时满足监管部门各种信息的交互与合规要求；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每个打算建设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的企业都是独特的，都有他们自己的行业特点和自身的商业价值。因此，任何一个通用方法论都无法满足所有客户的需求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361B527-AAC8-4855-83BC-9F4B54478846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1948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</a:rPr>
              <a:t>SIEM = SIM + SEM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tx1"/>
                </a:solidFill>
              </a:rPr>
              <a:t>安全信息管理  </a:t>
            </a:r>
            <a:r>
              <a:rPr lang="en-US" altLang="zh-CN" sz="1600" dirty="0">
                <a:solidFill>
                  <a:schemeClr val="tx1"/>
                </a:solidFill>
              </a:rPr>
              <a:t>+ </a:t>
            </a:r>
            <a:r>
              <a:rPr lang="zh-CN" altLang="en-US" sz="1600" dirty="0">
                <a:solidFill>
                  <a:schemeClr val="tx1"/>
                </a:solidFill>
              </a:rPr>
              <a:t>安全事件管理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SIM </a:t>
            </a:r>
            <a:r>
              <a:rPr lang="zh-CN" altLang="en-US" sz="1600" dirty="0">
                <a:solidFill>
                  <a:schemeClr val="tx1"/>
                </a:solidFill>
              </a:rPr>
              <a:t>侧重于 历史日志分析与取证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SEM</a:t>
            </a:r>
            <a:r>
              <a:rPr lang="zh-CN" altLang="en-US" sz="1600" dirty="0">
                <a:solidFill>
                  <a:schemeClr val="tx1"/>
                </a:solidFill>
              </a:rPr>
              <a:t>侧重于 实时监控和事件处理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SOC = Security ( Network ) Operation Center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SOC</a:t>
            </a:r>
            <a:r>
              <a:rPr lang="zh-CN" altLang="en-US" sz="1600" dirty="0">
                <a:solidFill>
                  <a:schemeClr val="tx1"/>
                </a:solidFill>
              </a:rPr>
              <a:t>是站在安全的角度管理整个网络和系统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SA = Situation Awareness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SA</a:t>
            </a:r>
            <a:r>
              <a:rPr lang="zh-CN" altLang="en-US" sz="1600" dirty="0">
                <a:solidFill>
                  <a:schemeClr val="tx1"/>
                </a:solidFill>
              </a:rPr>
              <a:t>从感知、理解和预测三个层次进行趋势的延续性预测，指导决策和行动</a:t>
            </a:r>
            <a:endParaRPr lang="en-US" altLang="zh-CN" sz="1100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1" dirty="0">
                <a:latin typeface="arial" panose="020B0604020202020204" pitchFamily="34" charset="0"/>
              </a:rPr>
              <a:t>SOC v1.0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实际意义：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</a:rPr>
              <a:t>第一代</a:t>
            </a:r>
            <a:r>
              <a:rPr lang="en-US" altLang="zh-CN" sz="1200" dirty="0" err="1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的目标是集中管理、分析和响应来自多个不同边界和终端工具的报警与事件。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缺陷：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员工手动分析成堆数据，从孤立事件寻找联系，低调。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安全数据分析师增长不足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攻击越来越复杂和不可检测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en-US" altLang="zh-CN" sz="1600" b="1" i="1" dirty="0">
                <a:latin typeface="arial" panose="020B0604020202020204" pitchFamily="34" charset="0"/>
              </a:rPr>
              <a:t> SOC v2.0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愿景目标：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400" b="1" dirty="0">
                <a:latin typeface="arial" panose="020B0604020202020204" pitchFamily="34" charset="0"/>
              </a:rPr>
              <a:t>不忘初心！！</a:t>
            </a:r>
            <a:r>
              <a:rPr lang="en-US" altLang="zh-CN" sz="1200" b="1" dirty="0">
                <a:latin typeface="arial" panose="020B0604020202020204" pitchFamily="34" charset="0"/>
              </a:rPr>
              <a:t>~  </a:t>
            </a:r>
            <a:r>
              <a:rPr lang="zh-CN" altLang="en-US" sz="1200" b="1" dirty="0">
                <a:latin typeface="arial" panose="020B0604020202020204" pitchFamily="34" charset="0"/>
              </a:rPr>
              <a:t>缓解造成最大业务风险的那些风险因素。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arial" panose="020B0604020202020204" pitchFamily="34" charset="0"/>
              </a:rPr>
              <a:t>改进建议：</a:t>
            </a:r>
            <a:endParaRPr lang="en-US" altLang="zh-CN" sz="1200" b="1" dirty="0">
              <a:latin typeface="arial" panose="020B0604020202020204" pitchFamily="34" charset="0"/>
            </a:endParaRPr>
          </a:p>
          <a:p>
            <a:endParaRPr lang="en-US" altLang="zh-CN" sz="1200" b="1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曾经的痛：人的因素是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运营的最大挑战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利用智能手段（比如机器学习 </a:t>
            </a:r>
            <a:r>
              <a:rPr lang="en-US" altLang="zh-CN" sz="1200" dirty="0">
                <a:latin typeface="arial" panose="020B0604020202020204" pitchFamily="34" charset="0"/>
              </a:rPr>
              <a:t>- TensorFlow</a:t>
            </a:r>
            <a:r>
              <a:rPr lang="zh-CN" altLang="en-US" sz="1200" dirty="0">
                <a:latin typeface="arial" panose="020B0604020202020204" pitchFamily="34" charset="0"/>
              </a:rPr>
              <a:t>）来自动化分析，最小化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操作员工的知识库要求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自动化响应：为已验证的风险，及时采取行动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安全可视化：企业的每个人都应视为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的信息渠道，每个人都应该意识到网络风险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企业希望通过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建设来打造内部安全运营能力，因为他们想要对安全监控与响应流程进行控制，同时满足监管部门各种信息的交互与合规要求；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每个打算建设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的企业都是独特的，都有他们自己的行业特点和自身的商业价值。因此，任何一个通用方法论都无法满足所有客户的需求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361B527-AAC8-4855-83BC-9F4B54478846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62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428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72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835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793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288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文本样式页（段落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514326" y="1195290"/>
            <a:ext cx="8115348" cy="4634010"/>
          </a:xfrm>
        </p:spPr>
        <p:txBody>
          <a:bodyPr vert="horz" lIns="91440" tIns="45720" rIns="91440" bIns="45720" numCol="2" spcCol="432000" rtlCol="0" anchor="t">
            <a:noAutofit/>
          </a:bodyPr>
          <a:lstStyle>
            <a:lvl1pPr marL="0" marR="0" indent="0" algn="just" defTabSz="914332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16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</a:lstStyle>
          <a:p>
            <a:pPr marL="0" marR="0" lvl="0" indent="0" algn="just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在此键入文本（已分</a:t>
            </a:r>
            <a:r>
              <a:rPr lang="en-US" altLang="zh-CN" dirty="0"/>
              <a:t>2</a:t>
            </a:r>
            <a:r>
              <a:rPr lang="zh-CN" altLang="en-US" dirty="0"/>
              <a:t>栏）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514326" y="365127"/>
            <a:ext cx="8001024" cy="587374"/>
          </a:xfrm>
        </p:spPr>
        <p:txBody>
          <a:bodyPr>
            <a:normAutofit/>
          </a:bodyPr>
          <a:lstStyle>
            <a:lvl1pPr>
              <a:defRPr sz="36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单击此处键入标题</a:t>
            </a:r>
          </a:p>
        </p:txBody>
      </p:sp>
    </p:spTree>
    <p:extLst>
      <p:ext uri="{BB962C8B-B14F-4D97-AF65-F5344CB8AC3E}">
        <p14:creationId xmlns:p14="http://schemas.microsoft.com/office/powerpoint/2010/main" val="2427677251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928" r="3986"/>
          <a:stretch/>
        </p:blipFill>
        <p:spPr>
          <a:xfrm>
            <a:off x="1" y="4"/>
            <a:ext cx="9143999" cy="6857996"/>
          </a:xfrm>
          <a:custGeom>
            <a:avLst/>
            <a:gdLst>
              <a:gd name="connsiteX0" fmla="*/ 0 w 9143999"/>
              <a:gd name="connsiteY0" fmla="*/ 0 h 6857996"/>
              <a:gd name="connsiteX1" fmla="*/ 9143999 w 9143999"/>
              <a:gd name="connsiteY1" fmla="*/ 0 h 6857996"/>
              <a:gd name="connsiteX2" fmla="*/ 9143999 w 9143999"/>
              <a:gd name="connsiteY2" fmla="*/ 6857996 h 6857996"/>
              <a:gd name="connsiteX3" fmla="*/ 0 w 9143999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6857996">
                <a:moveTo>
                  <a:pt x="0" y="0"/>
                </a:moveTo>
                <a:lnTo>
                  <a:pt x="9143999" y="0"/>
                </a:lnTo>
                <a:lnTo>
                  <a:pt x="9143999" y="6857996"/>
                </a:lnTo>
                <a:lnTo>
                  <a:pt x="0" y="6857996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643" y="2560938"/>
            <a:ext cx="1471170" cy="94835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4353111" y="0"/>
            <a:ext cx="3718112" cy="6858000"/>
          </a:xfrm>
          <a:prstGeom prst="rect">
            <a:avLst/>
          </a:prstGeom>
          <a:solidFill>
            <a:srgbClr val="2035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107412" y="2560938"/>
            <a:ext cx="2209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33958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2971800" cy="6874262"/>
          </a:xfrm>
          <a:custGeom>
            <a:avLst/>
            <a:gdLst>
              <a:gd name="connsiteX0" fmla="*/ 0 w 3962400"/>
              <a:gd name="connsiteY0" fmla="*/ 0 h 6874262"/>
              <a:gd name="connsiteX1" fmla="*/ 3962400 w 3962400"/>
              <a:gd name="connsiteY1" fmla="*/ 0 h 6874262"/>
              <a:gd name="connsiteX2" fmla="*/ 3962400 w 3962400"/>
              <a:gd name="connsiteY2" fmla="*/ 6874262 h 6874262"/>
              <a:gd name="connsiteX3" fmla="*/ 0 w 3962400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74262">
                <a:moveTo>
                  <a:pt x="0" y="0"/>
                </a:moveTo>
                <a:lnTo>
                  <a:pt x="3962400" y="0"/>
                </a:lnTo>
                <a:lnTo>
                  <a:pt x="3962400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17" name="矩形 16"/>
          <p:cNvSpPr/>
          <p:nvPr userDrawn="1"/>
        </p:nvSpPr>
        <p:spPr>
          <a:xfrm>
            <a:off x="1" y="0"/>
            <a:ext cx="2971800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52242" y="1776083"/>
            <a:ext cx="173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39" name="Round Diagonal Corner Rectangle 9"/>
          <p:cNvSpPr/>
          <p:nvPr userDrawn="1"/>
        </p:nvSpPr>
        <p:spPr>
          <a:xfrm>
            <a:off x="3512821" y="1620567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574955" y="1681812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1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4262727" y="1681811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42" name="直接连接符 41"/>
          <p:cNvCxnSpPr>
            <a:cxnSpLocks/>
          </p:cNvCxnSpPr>
          <p:nvPr userDrawn="1"/>
        </p:nvCxnSpPr>
        <p:spPr>
          <a:xfrm>
            <a:off x="4262728" y="2114297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 Diagonal Corner Rectangle 9"/>
          <p:cNvSpPr/>
          <p:nvPr userDrawn="1"/>
        </p:nvSpPr>
        <p:spPr>
          <a:xfrm>
            <a:off x="3512821" y="2373007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3574955" y="2434252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4262727" y="2434251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46" name="直接连接符 45"/>
          <p:cNvCxnSpPr>
            <a:cxnSpLocks/>
          </p:cNvCxnSpPr>
          <p:nvPr userDrawn="1"/>
        </p:nvCxnSpPr>
        <p:spPr>
          <a:xfrm>
            <a:off x="4262728" y="2866737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 Diagonal Corner Rectangle 9"/>
          <p:cNvSpPr/>
          <p:nvPr userDrawn="1"/>
        </p:nvSpPr>
        <p:spPr>
          <a:xfrm>
            <a:off x="3512821" y="3125447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3574955" y="3186692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9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4262727" y="3186691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50" name="直接连接符 49"/>
          <p:cNvCxnSpPr>
            <a:cxnSpLocks/>
          </p:cNvCxnSpPr>
          <p:nvPr userDrawn="1"/>
        </p:nvCxnSpPr>
        <p:spPr>
          <a:xfrm>
            <a:off x="4262728" y="3619177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 Diagonal Corner Rectangle 9"/>
          <p:cNvSpPr/>
          <p:nvPr userDrawn="1"/>
        </p:nvSpPr>
        <p:spPr>
          <a:xfrm>
            <a:off x="3512821" y="3902041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3574955" y="3963286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53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4262727" y="3963285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54" name="直接连接符 53"/>
          <p:cNvCxnSpPr>
            <a:cxnSpLocks/>
          </p:cNvCxnSpPr>
          <p:nvPr userDrawn="1"/>
        </p:nvCxnSpPr>
        <p:spPr>
          <a:xfrm>
            <a:off x="4262728" y="4395771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 Diagonal Corner Rectangle 9"/>
          <p:cNvSpPr/>
          <p:nvPr userDrawn="1"/>
        </p:nvSpPr>
        <p:spPr>
          <a:xfrm>
            <a:off x="3512821" y="4716793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3574955" y="4778038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73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4262727" y="4778037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74" name="直接连接符 73"/>
          <p:cNvCxnSpPr>
            <a:cxnSpLocks/>
          </p:cNvCxnSpPr>
          <p:nvPr userDrawn="1"/>
        </p:nvCxnSpPr>
        <p:spPr>
          <a:xfrm>
            <a:off x="4262728" y="5210523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 Diagonal Corner Rectangle 9"/>
          <p:cNvSpPr/>
          <p:nvPr userDrawn="1"/>
        </p:nvSpPr>
        <p:spPr>
          <a:xfrm>
            <a:off x="3512821" y="5529634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3574955" y="5590879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77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4262727" y="5590878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78" name="直接连接符 77"/>
          <p:cNvCxnSpPr>
            <a:cxnSpLocks/>
          </p:cNvCxnSpPr>
          <p:nvPr userDrawn="1"/>
        </p:nvCxnSpPr>
        <p:spPr>
          <a:xfrm>
            <a:off x="4262728" y="6023364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7" y="167396"/>
            <a:ext cx="1384871" cy="9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6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5370513" y="6475413"/>
            <a:ext cx="3338512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+mn-ea"/>
              </a:rPr>
              <a:t>www.hillstonenet.com.cn   |   Hillstone Confidential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9021" y="135002"/>
            <a:ext cx="6743322" cy="668791"/>
          </a:xfrm>
        </p:spPr>
        <p:txBody>
          <a:bodyPr>
            <a:normAutofit/>
          </a:bodyPr>
          <a:lstStyle>
            <a:lvl1pPr>
              <a:defRPr sz="3100" b="1">
                <a:solidFill>
                  <a:srgbClr val="184CA0"/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6634"/>
            <a:ext cx="8229600" cy="5013553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709025" y="6467475"/>
            <a:ext cx="595313" cy="3095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404040"/>
                </a:solidFill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D36B160-C62D-4869-8E3A-C8CF6B1667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496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844" r="5144"/>
          <a:stretch/>
        </p:blipFill>
        <p:spPr>
          <a:xfrm>
            <a:off x="0" y="1"/>
            <a:ext cx="9144006" cy="6874262"/>
          </a:xfrm>
          <a:custGeom>
            <a:avLst/>
            <a:gdLst>
              <a:gd name="connsiteX0" fmla="*/ 0 w 9144006"/>
              <a:gd name="connsiteY0" fmla="*/ 0 h 6874262"/>
              <a:gd name="connsiteX1" fmla="*/ 9144006 w 9144006"/>
              <a:gd name="connsiteY1" fmla="*/ 0 h 6874262"/>
              <a:gd name="connsiteX2" fmla="*/ 9144006 w 9144006"/>
              <a:gd name="connsiteY2" fmla="*/ 6874262 h 6874262"/>
              <a:gd name="connsiteX3" fmla="*/ 0 w 9144006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6" h="6874262">
                <a:moveTo>
                  <a:pt x="0" y="0"/>
                </a:moveTo>
                <a:lnTo>
                  <a:pt x="9144006" y="0"/>
                </a:lnTo>
                <a:lnTo>
                  <a:pt x="9144006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23" name="矩形 22"/>
          <p:cNvSpPr/>
          <p:nvPr userDrawn="1"/>
        </p:nvSpPr>
        <p:spPr>
          <a:xfrm>
            <a:off x="-6" y="9054"/>
            <a:ext cx="9144006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1" name="矩形 10"/>
          <p:cNvSpPr/>
          <p:nvPr userDrawn="1"/>
        </p:nvSpPr>
        <p:spPr>
          <a:xfrm>
            <a:off x="0" y="2640856"/>
            <a:ext cx="1979468" cy="1505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矩形 11"/>
          <p:cNvSpPr/>
          <p:nvPr userDrawn="1"/>
        </p:nvSpPr>
        <p:spPr>
          <a:xfrm>
            <a:off x="2176900" y="2640856"/>
            <a:ext cx="6967105" cy="150563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1">
                  <a:alpha val="40000"/>
                </a:schemeClr>
              </a:gs>
              <a:gs pos="82000">
                <a:schemeClr val="accent1">
                  <a:lumMod val="30000"/>
                  <a:lumOff val="70000"/>
                  <a:alpha val="4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907" y="2924269"/>
            <a:ext cx="1687656" cy="1077363"/>
          </a:xfrm>
          <a:prstGeom prst="rect">
            <a:avLst/>
          </a:prstGeom>
        </p:spPr>
      </p:pic>
      <p:sp>
        <p:nvSpPr>
          <p:cNvPr id="2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528047" y="2830894"/>
            <a:ext cx="5864700" cy="646331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4000" u="none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单击此处添加标题</a:t>
            </a:r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528047" y="3647308"/>
            <a:ext cx="3325208" cy="313932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1600" u="none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单击此处添加副标题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466234" y="3647753"/>
            <a:ext cx="1032393" cy="291641"/>
          </a:xfrm>
        </p:spPr>
        <p:txBody>
          <a:bodyPr anchor="ctr">
            <a:normAutofit/>
          </a:bodyPr>
          <a:lstStyle>
            <a:lvl1pPr marL="0" indent="0" algn="r">
              <a:buNone/>
              <a:defRPr lang="zh-CN" altLang="en-US" sz="1600" u="none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6458" y="116115"/>
            <a:ext cx="1410344" cy="9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39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带标题的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直接连接符 7"/>
          <p:cNvSpPr/>
          <p:nvPr/>
        </p:nvSpPr>
        <p:spPr>
          <a:xfrm>
            <a:off x="400002" y="6137820"/>
            <a:ext cx="8343997" cy="1"/>
          </a:xfrm>
          <a:prstGeom prst="line">
            <a:avLst/>
          </a:prstGeom>
          <a:ln w="63500" cap="rnd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28" name="TextBox 19"/>
          <p:cNvSpPr txBox="1"/>
          <p:nvPr/>
        </p:nvSpPr>
        <p:spPr>
          <a:xfrm>
            <a:off x="7315200" y="6299277"/>
            <a:ext cx="1600202" cy="282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>
              <a:lnSpc>
                <a:spcPct val="150000"/>
              </a:lnSpc>
              <a:defRPr sz="1100">
                <a:solidFill>
                  <a:srgbClr val="56565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825"/>
              <a:t>www.hillstonenet.com.cn</a:t>
            </a:r>
          </a:p>
        </p:txBody>
      </p:sp>
      <p:sp>
        <p:nvSpPr>
          <p:cNvPr id="129" name="Oval 25"/>
          <p:cNvSpPr/>
          <p:nvPr/>
        </p:nvSpPr>
        <p:spPr>
          <a:xfrm>
            <a:off x="7444228" y="6459903"/>
            <a:ext cx="42497" cy="56663"/>
          </a:xfrm>
          <a:prstGeom prst="ellipse">
            <a:avLst/>
          </a:prstGeom>
          <a:solidFill>
            <a:srgbClr val="565656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565656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 sz="1350"/>
          </a:p>
        </p:txBody>
      </p:sp>
      <p:pic>
        <p:nvPicPr>
          <p:cNvPr id="130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9345" y="85059"/>
            <a:ext cx="728331" cy="432394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直接连接符 17"/>
          <p:cNvSpPr/>
          <p:nvPr/>
        </p:nvSpPr>
        <p:spPr>
          <a:xfrm>
            <a:off x="523874" y="984764"/>
            <a:ext cx="7572376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pic>
        <p:nvPicPr>
          <p:cNvPr id="132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4763" y="85409"/>
            <a:ext cx="756075" cy="432044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xfrm>
            <a:off x="523872" y="361822"/>
            <a:ext cx="7357386" cy="6057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23103" y="6345570"/>
            <a:ext cx="42851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121519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直接连接符 7"/>
          <p:cNvSpPr/>
          <p:nvPr/>
        </p:nvSpPr>
        <p:spPr>
          <a:xfrm>
            <a:off x="400002" y="6137820"/>
            <a:ext cx="8343997" cy="1"/>
          </a:xfrm>
          <a:prstGeom prst="line">
            <a:avLst/>
          </a:prstGeom>
          <a:ln w="63500" cap="rnd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42" name="TextBox 19"/>
          <p:cNvSpPr txBox="1"/>
          <p:nvPr/>
        </p:nvSpPr>
        <p:spPr>
          <a:xfrm>
            <a:off x="7315200" y="6299277"/>
            <a:ext cx="1600202" cy="282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>
            <a:lvl1pPr algn="ctr">
              <a:lnSpc>
                <a:spcPct val="150000"/>
              </a:lnSpc>
              <a:defRPr sz="1100">
                <a:solidFill>
                  <a:srgbClr val="56565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825"/>
              <a:t>www.hillstonenet.com.cn</a:t>
            </a:r>
          </a:p>
        </p:txBody>
      </p:sp>
      <p:sp>
        <p:nvSpPr>
          <p:cNvPr id="243" name="Oval 25"/>
          <p:cNvSpPr/>
          <p:nvPr/>
        </p:nvSpPr>
        <p:spPr>
          <a:xfrm>
            <a:off x="7444228" y="6459903"/>
            <a:ext cx="42497" cy="56663"/>
          </a:xfrm>
          <a:prstGeom prst="ellipse">
            <a:avLst/>
          </a:prstGeom>
          <a:solidFill>
            <a:srgbClr val="565656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565656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 sz="1350"/>
          </a:p>
        </p:txBody>
      </p:sp>
      <p:pic>
        <p:nvPicPr>
          <p:cNvPr id="244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9345" y="85059"/>
            <a:ext cx="728331" cy="432394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直接连接符 17"/>
          <p:cNvSpPr/>
          <p:nvPr/>
        </p:nvSpPr>
        <p:spPr>
          <a:xfrm>
            <a:off x="523874" y="984764"/>
            <a:ext cx="7572376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pic>
        <p:nvPicPr>
          <p:cNvPr id="246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4763" y="85409"/>
            <a:ext cx="756075" cy="43204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523872" y="361822"/>
            <a:ext cx="7357386" cy="60577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8" name="Body Level One…"/>
          <p:cNvSpPr txBox="1">
            <a:spLocks noGrp="1"/>
          </p:cNvSpPr>
          <p:nvPr>
            <p:ph type="body" idx="1"/>
          </p:nvPr>
        </p:nvSpPr>
        <p:spPr>
          <a:xfrm>
            <a:off x="611560" y="1340767"/>
            <a:ext cx="8280920" cy="489654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66921" y="996922"/>
            <a:ext cx="247621" cy="332741"/>
          </a:xfrm>
          <a:prstGeom prst="rect">
            <a:avLst/>
          </a:prstGeom>
          <a:noFill/>
        </p:spPr>
        <p:txBody>
          <a:bodyPr wrap="none"/>
          <a:lstStyle>
            <a:lvl1pPr>
              <a:defRPr sz="1200" b="1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536005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3875" y="365127"/>
            <a:ext cx="7572374" cy="619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874" y="1290119"/>
            <a:ext cx="79914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cxnSp>
        <p:nvCxnSpPr>
          <p:cNvPr id="7" name="直接连接符 6"/>
          <p:cNvCxnSpPr>
            <a:cxnSpLocks/>
          </p:cNvCxnSpPr>
          <p:nvPr userDrawn="1"/>
        </p:nvCxnSpPr>
        <p:spPr>
          <a:xfrm>
            <a:off x="400002" y="6137820"/>
            <a:ext cx="8343996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9"/>
          <p:cNvSpPr txBox="1"/>
          <p:nvPr userDrawn="1"/>
        </p:nvSpPr>
        <p:spPr>
          <a:xfrm>
            <a:off x="6932244" y="6300128"/>
            <a:ext cx="210543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cs typeface="Open Sans Light" panose="020B0306030504020204" pitchFamily="34" charset="0"/>
              </a:rPr>
              <a:t>www.hillstonenet.com.cn</a:t>
            </a:r>
            <a:endParaRPr lang="bg-BG" sz="1100" dirty="0">
              <a:solidFill>
                <a:srgbClr val="565656"/>
              </a:solidFill>
              <a:latin typeface="微软雅黑" pitchFamily="34" charset="-122"/>
              <a:ea typeface="微软雅黑" pitchFamily="34" charset="-122"/>
              <a:cs typeface="Open Sans Light" panose="020B0306030504020204" pitchFamily="34" charset="0"/>
            </a:endParaRPr>
          </a:p>
        </p:txBody>
      </p:sp>
      <p:sp>
        <p:nvSpPr>
          <p:cNvPr id="9" name="Oval 25"/>
          <p:cNvSpPr/>
          <p:nvPr userDrawn="1"/>
        </p:nvSpPr>
        <p:spPr>
          <a:xfrm>
            <a:off x="7040843" y="6459903"/>
            <a:ext cx="42497" cy="56662"/>
          </a:xfrm>
          <a:prstGeom prst="ellipse">
            <a:avLst/>
          </a:prstGeom>
          <a:solidFill>
            <a:srgbClr val="5656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565656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9347" y="85060"/>
            <a:ext cx="728330" cy="432392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523874" y="984764"/>
            <a:ext cx="757237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3089" y="390414"/>
            <a:ext cx="994588" cy="432043"/>
          </a:xfrm>
          <a:prstGeom prst="rect">
            <a:avLst/>
          </a:prstGeom>
        </p:spPr>
      </p:pic>
      <p:sp>
        <p:nvSpPr>
          <p:cNvPr id="14" name="灯片编号占位符 1"/>
          <p:cNvSpPr txBox="1">
            <a:spLocks/>
          </p:cNvSpPr>
          <p:nvPr userDrawn="1"/>
        </p:nvSpPr>
        <p:spPr>
          <a:xfrm>
            <a:off x="523874" y="6356187"/>
            <a:ext cx="571350" cy="248005"/>
          </a:xfrm>
          <a:prstGeom prst="roundRect">
            <a:avLst>
              <a:gd name="adj" fmla="val 50000"/>
            </a:avLst>
          </a:prstGeom>
          <a:solidFill>
            <a:srgbClr val="203556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zh-CN" altLang="en-US" sz="12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A5C36-D067-4A8B-BD3C-F67C535F77D7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05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4" r:id="rId2"/>
    <p:sldLayoutId id="2147483666" r:id="rId3"/>
    <p:sldLayoutId id="2147483725" r:id="rId4"/>
    <p:sldLayoutId id="2147483726" r:id="rId5"/>
    <p:sldLayoutId id="2147483728" r:id="rId6"/>
    <p:sldLayoutId id="214748373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3200" kern="1200" dirty="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diagramDrawing" Target="../diagrams/drawing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2528047" y="2830894"/>
            <a:ext cx="5864700" cy="1328569"/>
          </a:xfrm>
        </p:spPr>
        <p:txBody>
          <a:bodyPr/>
          <a:lstStyle/>
          <a:p>
            <a:r>
              <a:rPr lang="zh-CN" altLang="en-US" dirty="0" smtClean="0"/>
              <a:t>数据分析平台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贾彬</a:t>
            </a:r>
          </a:p>
        </p:txBody>
      </p:sp>
    </p:spTree>
    <p:extLst>
      <p:ext uri="{BB962C8B-B14F-4D97-AF65-F5344CB8AC3E}">
        <p14:creationId xmlns:p14="http://schemas.microsoft.com/office/powerpoint/2010/main" val="353237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 noGrp="1"/>
          </p:cNvSpPr>
          <p:nvPr>
            <p:ph type="title"/>
          </p:nvPr>
        </p:nvSpPr>
        <p:spPr>
          <a:xfrm>
            <a:off x="307055" y="229235"/>
            <a:ext cx="7357386" cy="605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defTabSz="562356">
              <a:defRPr sz="2952"/>
            </a:pPr>
            <a:r>
              <a:rPr lang="zh-CN" altLang="en-US" sz="2800" dirty="0" smtClean="0"/>
              <a:t>大数据分析平台 </a:t>
            </a:r>
            <a:r>
              <a:rPr lang="en-US" altLang="zh-CN" sz="2800" dirty="0" smtClean="0"/>
              <a:t>– </a:t>
            </a:r>
            <a:r>
              <a:rPr lang="zh-CN" altLang="en-US" sz="2800" dirty="0" smtClean="0"/>
              <a:t>威胁情报应用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04" y="2029485"/>
            <a:ext cx="4695238" cy="2704762"/>
          </a:xfrm>
          <a:prstGeom prst="rect">
            <a:avLst/>
          </a:prstGeom>
        </p:spPr>
      </p:pic>
      <p:pic>
        <p:nvPicPr>
          <p:cNvPr id="6" name="内容占位符 4" descr="内容占位符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104" y="4526830"/>
            <a:ext cx="571958" cy="159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图片 4" descr="图片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0104" y="4797309"/>
            <a:ext cx="571958" cy="177461"/>
          </a:xfrm>
          <a:prstGeom prst="rect">
            <a:avLst/>
          </a:prstGeom>
          <a:ln w="19050">
            <a:solidFill>
              <a:srgbClr val="C00000"/>
            </a:solidFill>
            <a:miter/>
          </a:ln>
        </p:spPr>
      </p:pic>
      <p:pic>
        <p:nvPicPr>
          <p:cNvPr id="8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97723" y="1590804"/>
            <a:ext cx="183610" cy="300205"/>
          </a:xfrm>
          <a:prstGeom prst="rect">
            <a:avLst/>
          </a:prstGeom>
          <a:ln w="9525" cap="flat">
            <a:solidFill>
              <a:srgbClr val="C00000"/>
            </a:solidFill>
            <a:prstDash val="solid"/>
            <a:miter lim="8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101"/>
          <p:cNvSpPr txBox="1"/>
          <p:nvPr/>
        </p:nvSpPr>
        <p:spPr>
          <a:xfrm>
            <a:off x="3089528" y="1884304"/>
            <a:ext cx="1133680" cy="2537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89" rIns="34289" bIns="34289" numCol="1" anchor="t">
            <a:noAutofit/>
          </a:bodyPr>
          <a:lstStyle>
            <a:lvl1pPr algn="ctr"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900" dirty="0" smtClean="0"/>
              <a:t>大数据分析平台</a:t>
            </a:r>
            <a:endParaRPr sz="900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213023" y="1154179"/>
            <a:ext cx="3930977" cy="2605427"/>
          </a:xfrm>
          <a:prstGeom prst="rect">
            <a:avLst/>
          </a:prstGeom>
          <a:solidFill>
            <a:srgbClr val="F7F7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威胁情报对于数据分析平台的价值点：</a:t>
            </a:r>
            <a:endParaRPr kumimoji="0" lang="en-US" altLang="zh-CN" sz="1100" b="1" i="0" u="none" strike="noStrike" cap="none" normalizeH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集成威胁情报和内建规则后，可以从实时数据中快速搜索，监控威胁者，识别潜在威胁，甚至采取自动措施。</a:t>
            </a:r>
            <a:r>
              <a:rPr kumimoji="0" lang="zh-CN" altLang="en-US" sz="11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比如 禁止威胁情报中提供的恶意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，防止其恶意访问，恶意传播文件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100" b="0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威胁情报的常见招标</a:t>
            </a:r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地址、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、域名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电子邮件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：收发件人、附件、链接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主机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文件名和文件哈希、动态链接库、注册表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157" y="3622703"/>
            <a:ext cx="2391314" cy="1263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内容占位符 2"/>
          <p:cNvSpPr txBox="1"/>
          <p:nvPr/>
        </p:nvSpPr>
        <p:spPr>
          <a:xfrm>
            <a:off x="5213023" y="4974770"/>
            <a:ext cx="3582185" cy="845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150"/>
              </a:spcBef>
              <a:buFont typeface="Arial" panose="020B0604020202020204" pitchFamily="34" charset="0"/>
              <a:buChar char="•"/>
              <a:defRPr sz="12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威胁情报</a:t>
            </a:r>
            <a:r>
              <a:rPr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</a:p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以威胁情报为驱动，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构建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智能协同防御体系，提高对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0-Day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类高级威胁的检出能力，多维度的关注威胁</a:t>
            </a:r>
            <a:endParaRPr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5112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defTabSz="562356">
              <a:defRPr sz="2952"/>
            </a:pPr>
            <a:r>
              <a:rPr lang="zh-CN" altLang="en-US" sz="2800" dirty="0" smtClean="0"/>
              <a:t>大数据分析平台 </a:t>
            </a:r>
            <a:r>
              <a:rPr lang="en-US" altLang="zh-CN" sz="2800" dirty="0" smtClean="0"/>
              <a:t>– </a:t>
            </a:r>
            <a:r>
              <a:rPr lang="zh-CN" altLang="en-US" sz="2800" dirty="0" smtClean="0"/>
              <a:t>融合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配置管理 </a:t>
            </a:r>
            <a:r>
              <a:rPr lang="en-US" altLang="zh-CN" sz="2800" dirty="0" smtClean="0"/>
              <a:t>&amp; </a:t>
            </a:r>
            <a:r>
              <a:rPr lang="zh-CN" altLang="en-US" sz="2800" dirty="0" smtClean="0"/>
              <a:t>日志审计</a:t>
            </a:r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86" y="2467778"/>
            <a:ext cx="4176686" cy="2181851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4434929" y="1556269"/>
            <a:ext cx="42869" cy="35764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/>
          <p:cNvSpPr txBox="1"/>
          <p:nvPr/>
        </p:nvSpPr>
        <p:spPr>
          <a:xfrm>
            <a:off x="964544" y="5132690"/>
            <a:ext cx="7243021" cy="60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配置管理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功能： 对于山石全系列安全产品的配置管理、策略下发，策略优化，状态监控，运维告警</a:t>
            </a:r>
            <a:endParaRPr lang="en-US" altLang="zh-CN" sz="10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安全审计合规： 满足公安部对于大型企业，政府，高校的日志审计合规、一键查询能力，全文检索，导入导出等功能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018" y="2240721"/>
            <a:ext cx="4095585" cy="220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902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直接连接符 288"/>
          <p:cNvSpPr/>
          <p:nvPr/>
        </p:nvSpPr>
        <p:spPr>
          <a:xfrm flipH="1">
            <a:off x="7428385" y="3701527"/>
            <a:ext cx="2" cy="237950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617" name="直接连接符 278"/>
          <p:cNvSpPr/>
          <p:nvPr/>
        </p:nvSpPr>
        <p:spPr>
          <a:xfrm flipV="1">
            <a:off x="7096547" y="3993926"/>
            <a:ext cx="631403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618" name="标题 1"/>
          <p:cNvSpPr txBox="1">
            <a:spLocks noGrp="1"/>
          </p:cNvSpPr>
          <p:nvPr>
            <p:ph type="title"/>
          </p:nvPr>
        </p:nvSpPr>
        <p:spPr>
          <a:xfrm>
            <a:off x="213850" y="351313"/>
            <a:ext cx="7357386" cy="45433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62356">
              <a:defRPr sz="2952"/>
            </a:pPr>
            <a:r>
              <a:rPr sz="2800" dirty="0" err="1" smtClean="0"/>
              <a:t>部署场景</a:t>
            </a:r>
            <a:endParaRPr sz="2800" dirty="0"/>
          </a:p>
        </p:txBody>
      </p:sp>
      <p:pic>
        <p:nvPicPr>
          <p:cNvPr id="621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8473" y="3757086"/>
            <a:ext cx="272937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直接连接符 57"/>
          <p:cNvSpPr/>
          <p:nvPr/>
        </p:nvSpPr>
        <p:spPr>
          <a:xfrm flipH="1">
            <a:off x="1534942" y="4499515"/>
            <a:ext cx="2" cy="30333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91" name="直接连接符 60"/>
          <p:cNvSpPr/>
          <p:nvPr/>
        </p:nvSpPr>
        <p:spPr>
          <a:xfrm>
            <a:off x="1535724" y="3443987"/>
            <a:ext cx="1927" cy="313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pic>
        <p:nvPicPr>
          <p:cNvPr id="624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8473" y="4249051"/>
            <a:ext cx="272938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直接连接符 63"/>
          <p:cNvSpPr/>
          <p:nvPr/>
        </p:nvSpPr>
        <p:spPr>
          <a:xfrm>
            <a:off x="2088587" y="4376551"/>
            <a:ext cx="24008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92" name="直接连接符 65"/>
          <p:cNvSpPr/>
          <p:nvPr/>
        </p:nvSpPr>
        <p:spPr>
          <a:xfrm>
            <a:off x="1668492" y="4376219"/>
            <a:ext cx="137590" cy="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628" name="直接连接符 66"/>
          <p:cNvSpPr/>
          <p:nvPr/>
        </p:nvSpPr>
        <p:spPr>
          <a:xfrm>
            <a:off x="1181100" y="3884094"/>
            <a:ext cx="217375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grpSp>
        <p:nvGrpSpPr>
          <p:cNvPr id="633" name="组合 89"/>
          <p:cNvGrpSpPr/>
          <p:nvPr/>
        </p:nvGrpSpPr>
        <p:grpSpPr>
          <a:xfrm>
            <a:off x="2509454" y="1618313"/>
            <a:ext cx="1188481" cy="576292"/>
            <a:chOff x="-1" y="-1"/>
            <a:chExt cx="1386705" cy="393989"/>
          </a:xfrm>
        </p:grpSpPr>
        <p:grpSp>
          <p:nvGrpSpPr>
            <p:cNvPr id="631" name="云形 3"/>
            <p:cNvGrpSpPr/>
            <p:nvPr/>
          </p:nvGrpSpPr>
          <p:grpSpPr>
            <a:xfrm>
              <a:off x="-1" y="-1"/>
              <a:ext cx="1386705" cy="393989"/>
              <a:chOff x="0" y="0"/>
              <a:chExt cx="1386703" cy="393987"/>
            </a:xfrm>
          </p:grpSpPr>
          <p:sp>
            <p:nvSpPr>
              <p:cNvPr id="629" name="Shape"/>
              <p:cNvSpPr/>
              <p:nvPr/>
            </p:nvSpPr>
            <p:spPr>
              <a:xfrm>
                <a:off x="0" y="0"/>
                <a:ext cx="1386704" cy="393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  <p:sp>
            <p:nvSpPr>
              <p:cNvPr id="630" name="Shape"/>
              <p:cNvSpPr/>
              <p:nvPr/>
            </p:nvSpPr>
            <p:spPr>
              <a:xfrm>
                <a:off x="70413" y="20033"/>
                <a:ext cx="1270685" cy="3345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632" name="TextBox 92"/>
            <p:cNvSpPr txBox="1"/>
            <p:nvPr/>
          </p:nvSpPr>
          <p:spPr>
            <a:xfrm>
              <a:off x="310906" y="129606"/>
              <a:ext cx="1024561" cy="142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sz="900" dirty="0" smtClean="0"/>
                <a:t>互联网</a:t>
              </a:r>
              <a:r>
                <a:rPr lang="en-US" altLang="zh-CN" sz="900" dirty="0" smtClean="0"/>
                <a:t> Internet</a:t>
              </a:r>
              <a:endParaRPr sz="900" dirty="0"/>
            </a:p>
          </p:txBody>
        </p:sp>
      </p:grpSp>
      <p:grpSp>
        <p:nvGrpSpPr>
          <p:cNvPr id="650" name="组合 98"/>
          <p:cNvGrpSpPr/>
          <p:nvPr/>
        </p:nvGrpSpPr>
        <p:grpSpPr>
          <a:xfrm>
            <a:off x="429193" y="4804208"/>
            <a:ext cx="1792470" cy="469357"/>
            <a:chOff x="0" y="0"/>
            <a:chExt cx="2389958" cy="625807"/>
          </a:xfrm>
        </p:grpSpPr>
        <p:grpSp>
          <p:nvGrpSpPr>
            <p:cNvPr id="648" name="组合 37"/>
            <p:cNvGrpSpPr/>
            <p:nvPr/>
          </p:nvGrpSpPr>
          <p:grpSpPr>
            <a:xfrm>
              <a:off x="0" y="0"/>
              <a:ext cx="2389958" cy="612221"/>
              <a:chOff x="0" y="0"/>
              <a:chExt cx="2389957" cy="612220"/>
            </a:xfrm>
          </p:grpSpPr>
          <p:sp>
            <p:nvSpPr>
              <p:cNvPr id="634" name="圆角矩形 38"/>
              <p:cNvSpPr/>
              <p:nvPr/>
            </p:nvSpPr>
            <p:spPr>
              <a:xfrm>
                <a:off x="0" y="0"/>
                <a:ext cx="2389957" cy="612220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  <p:grpSp>
            <p:nvGrpSpPr>
              <p:cNvPr id="637" name="组合 39"/>
              <p:cNvGrpSpPr/>
              <p:nvPr/>
            </p:nvGrpSpPr>
            <p:grpSpPr>
              <a:xfrm>
                <a:off x="1108240" y="104983"/>
                <a:ext cx="404643" cy="278679"/>
                <a:chOff x="0" y="0"/>
                <a:chExt cx="404642" cy="278678"/>
              </a:xfrm>
            </p:grpSpPr>
            <p:pic>
              <p:nvPicPr>
                <p:cNvPr id="635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36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40" name="组合 40"/>
              <p:cNvGrpSpPr/>
              <p:nvPr/>
            </p:nvGrpSpPr>
            <p:grpSpPr>
              <a:xfrm>
                <a:off x="1807168" y="104983"/>
                <a:ext cx="404644" cy="278679"/>
                <a:chOff x="0" y="0"/>
                <a:chExt cx="404642" cy="278678"/>
              </a:xfrm>
            </p:grpSpPr>
            <p:pic>
              <p:nvPicPr>
                <p:cNvPr id="638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39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641" name="TextBox 41"/>
              <p:cNvSpPr txBox="1"/>
              <p:nvPr/>
            </p:nvSpPr>
            <p:spPr>
              <a:xfrm>
                <a:off x="1414318" y="63852"/>
                <a:ext cx="471702" cy="3385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1200"/>
                  <a:t>…</a:t>
                </a:r>
              </a:p>
            </p:txBody>
          </p:sp>
          <p:grpSp>
            <p:nvGrpSpPr>
              <p:cNvPr id="644" name="组合 42"/>
              <p:cNvGrpSpPr/>
              <p:nvPr/>
            </p:nvGrpSpPr>
            <p:grpSpPr>
              <a:xfrm>
                <a:off x="635599" y="104983"/>
                <a:ext cx="404643" cy="278679"/>
                <a:chOff x="0" y="0"/>
                <a:chExt cx="404642" cy="278678"/>
              </a:xfrm>
            </p:grpSpPr>
            <p:pic>
              <p:nvPicPr>
                <p:cNvPr id="642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43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47" name="组合 43"/>
              <p:cNvGrpSpPr/>
              <p:nvPr/>
            </p:nvGrpSpPr>
            <p:grpSpPr>
              <a:xfrm>
                <a:off x="162958" y="111910"/>
                <a:ext cx="404644" cy="278679"/>
                <a:chOff x="0" y="0"/>
                <a:chExt cx="404642" cy="278678"/>
              </a:xfrm>
            </p:grpSpPr>
            <p:pic>
              <p:nvPicPr>
                <p:cNvPr id="645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46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649" name="TextBox 98"/>
            <p:cNvSpPr txBox="1"/>
            <p:nvPr/>
          </p:nvSpPr>
          <p:spPr>
            <a:xfrm>
              <a:off x="818403" y="348812"/>
              <a:ext cx="892217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终端主机</a:t>
              </a:r>
            </a:p>
          </p:txBody>
        </p:sp>
      </p:grpSp>
      <p:grpSp>
        <p:nvGrpSpPr>
          <p:cNvPr id="659" name="组合 4"/>
          <p:cNvGrpSpPr/>
          <p:nvPr/>
        </p:nvGrpSpPr>
        <p:grpSpPr>
          <a:xfrm>
            <a:off x="2328666" y="4292357"/>
            <a:ext cx="1018116" cy="993169"/>
            <a:chOff x="0" y="0"/>
            <a:chExt cx="1357486" cy="1324225"/>
          </a:xfrm>
        </p:grpSpPr>
        <p:grpSp>
          <p:nvGrpSpPr>
            <p:cNvPr id="657" name="组合 30"/>
            <p:cNvGrpSpPr/>
            <p:nvPr/>
          </p:nvGrpSpPr>
          <p:grpSpPr>
            <a:xfrm>
              <a:off x="0" y="0"/>
              <a:ext cx="1282503" cy="1295198"/>
              <a:chOff x="0" y="0"/>
              <a:chExt cx="1282502" cy="1295197"/>
            </a:xfrm>
          </p:grpSpPr>
          <p:pic>
            <p:nvPicPr>
              <p:cNvPr id="651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0158" y="91534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2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00626" y="305878"/>
                <a:ext cx="301942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3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73252" y="693998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4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918336" y="720548"/>
                <a:ext cx="301943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5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918336" y="59218"/>
                <a:ext cx="301943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56" name="圆角矩形 36"/>
              <p:cNvSpPr/>
              <p:nvPr/>
            </p:nvSpPr>
            <p:spPr>
              <a:xfrm>
                <a:off x="0" y="0"/>
                <a:ext cx="1282503" cy="1295198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658" name="TextBox 99"/>
            <p:cNvSpPr txBox="1"/>
            <p:nvPr/>
          </p:nvSpPr>
          <p:spPr>
            <a:xfrm>
              <a:off x="1191" y="1047229"/>
              <a:ext cx="1356295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核心资产服务器</a:t>
              </a:r>
            </a:p>
          </p:txBody>
        </p:sp>
      </p:grpSp>
      <p:grpSp>
        <p:nvGrpSpPr>
          <p:cNvPr id="664" name="组合 86"/>
          <p:cNvGrpSpPr/>
          <p:nvPr/>
        </p:nvGrpSpPr>
        <p:grpSpPr>
          <a:xfrm>
            <a:off x="508408" y="3602128"/>
            <a:ext cx="670700" cy="572165"/>
            <a:chOff x="0" y="0"/>
            <a:chExt cx="894265" cy="762886"/>
          </a:xfrm>
        </p:grpSpPr>
        <p:grpSp>
          <p:nvGrpSpPr>
            <p:cNvPr id="662" name="组合 73"/>
            <p:cNvGrpSpPr/>
            <p:nvPr/>
          </p:nvGrpSpPr>
          <p:grpSpPr>
            <a:xfrm>
              <a:off x="0" y="0"/>
              <a:ext cx="894265" cy="727606"/>
              <a:chOff x="0" y="0"/>
              <a:chExt cx="894264" cy="727605"/>
            </a:xfrm>
          </p:grpSpPr>
          <p:pic>
            <p:nvPicPr>
              <p:cNvPr id="660" name="Picture 9" descr="Picture 9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51794" y="123380"/>
                <a:ext cx="222393" cy="363615"/>
              </a:xfrm>
              <a:prstGeom prst="rect">
                <a:avLst/>
              </a:prstGeom>
              <a:ln w="9525" cap="flat">
                <a:noFill/>
                <a:prstDash val="solid"/>
                <a:miter lim="800000"/>
              </a:ln>
              <a:effectLst>
                <a:outerShdw blurRad="190500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661" name="圆角矩形 75"/>
              <p:cNvSpPr/>
              <p:nvPr/>
            </p:nvSpPr>
            <p:spPr>
              <a:xfrm>
                <a:off x="0" y="0"/>
                <a:ext cx="894265" cy="727606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noFill/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663" name="TextBox 101"/>
            <p:cNvSpPr txBox="1"/>
            <p:nvPr/>
          </p:nvSpPr>
          <p:spPr>
            <a:xfrm>
              <a:off x="55019" y="485890"/>
              <a:ext cx="827497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sz="900" b="1" dirty="0">
                  <a:solidFill>
                    <a:srgbClr val="C00000"/>
                  </a:solidFill>
                </a:rPr>
                <a:t>分析中心</a:t>
              </a:r>
              <a:endParaRPr sz="9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793" name="直接连接符 96"/>
          <p:cNvSpPr/>
          <p:nvPr/>
        </p:nvSpPr>
        <p:spPr>
          <a:xfrm>
            <a:off x="1651235" y="2211833"/>
            <a:ext cx="1364210" cy="1032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794" name="直接连接符 101"/>
          <p:cNvSpPr/>
          <p:nvPr/>
        </p:nvSpPr>
        <p:spPr>
          <a:xfrm>
            <a:off x="3038522" y="2231414"/>
            <a:ext cx="845132" cy="1575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795" name="直接连接符 115"/>
          <p:cNvSpPr/>
          <p:nvPr/>
        </p:nvSpPr>
        <p:spPr>
          <a:xfrm>
            <a:off x="4218191" y="3910018"/>
            <a:ext cx="172150" cy="2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pic>
        <p:nvPicPr>
          <p:cNvPr id="669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95120" y="4256000"/>
            <a:ext cx="272938" cy="234767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直接连接符 145"/>
          <p:cNvSpPr/>
          <p:nvPr/>
        </p:nvSpPr>
        <p:spPr>
          <a:xfrm>
            <a:off x="3932434" y="4009056"/>
            <a:ext cx="1780" cy="246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671" name="矩形: 圆角 147"/>
          <p:cNvSpPr/>
          <p:nvPr/>
        </p:nvSpPr>
        <p:spPr>
          <a:xfrm>
            <a:off x="195262" y="3132835"/>
            <a:ext cx="3184043" cy="2217287"/>
          </a:xfrm>
          <a:prstGeom prst="roundRect">
            <a:avLst>
              <a:gd name="adj" fmla="val 9994"/>
            </a:avLst>
          </a:prstGeom>
          <a:ln w="28575">
            <a:solidFill>
              <a:srgbClr val="17273F"/>
            </a:solidFill>
            <a:prstDash val="dash"/>
            <a:miter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72" name="矩形: 圆角 148"/>
          <p:cNvSpPr/>
          <p:nvPr/>
        </p:nvSpPr>
        <p:spPr>
          <a:xfrm>
            <a:off x="3464504" y="3130128"/>
            <a:ext cx="2048207" cy="2217287"/>
          </a:xfrm>
          <a:prstGeom prst="roundRect">
            <a:avLst>
              <a:gd name="adj" fmla="val 9994"/>
            </a:avLst>
          </a:prstGeom>
          <a:ln w="28575">
            <a:solidFill>
              <a:srgbClr val="17273F"/>
            </a:solidFill>
            <a:prstDash val="dash"/>
            <a:miter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grpSp>
        <p:nvGrpSpPr>
          <p:cNvPr id="678" name="矩形: 圆角 156"/>
          <p:cNvGrpSpPr/>
          <p:nvPr/>
        </p:nvGrpSpPr>
        <p:grpSpPr>
          <a:xfrm>
            <a:off x="353032" y="3214411"/>
            <a:ext cx="768654" cy="266377"/>
            <a:chOff x="0" y="0"/>
            <a:chExt cx="1024870" cy="355168"/>
          </a:xfrm>
        </p:grpSpPr>
        <p:sp>
          <p:nvSpPr>
            <p:cNvPr id="676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677" name="总部"/>
            <p:cNvSpPr txBox="1"/>
            <p:nvPr/>
          </p:nvSpPr>
          <p:spPr>
            <a:xfrm>
              <a:off x="17337" y="39087"/>
              <a:ext cx="990195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总部</a:t>
              </a:r>
            </a:p>
          </p:txBody>
        </p:sp>
      </p:grpSp>
      <p:grpSp>
        <p:nvGrpSpPr>
          <p:cNvPr id="681" name="矩形: 圆角 157"/>
          <p:cNvGrpSpPr/>
          <p:nvPr/>
        </p:nvGrpSpPr>
        <p:grpSpPr>
          <a:xfrm>
            <a:off x="4606970" y="3315121"/>
            <a:ext cx="768654" cy="266377"/>
            <a:chOff x="0" y="0"/>
            <a:chExt cx="1024870" cy="355168"/>
          </a:xfrm>
        </p:grpSpPr>
        <p:sp>
          <p:nvSpPr>
            <p:cNvPr id="679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680" name="区域分支"/>
            <p:cNvSpPr txBox="1"/>
            <p:nvPr/>
          </p:nvSpPr>
          <p:spPr>
            <a:xfrm>
              <a:off x="17337" y="39087"/>
              <a:ext cx="990195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区域分支</a:t>
              </a:r>
            </a:p>
          </p:txBody>
        </p:sp>
      </p:grpSp>
      <p:pic>
        <p:nvPicPr>
          <p:cNvPr id="682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4660" y="4249542"/>
            <a:ext cx="283928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直接连接符 144"/>
          <p:cNvSpPr/>
          <p:nvPr/>
        </p:nvSpPr>
        <p:spPr>
          <a:xfrm>
            <a:off x="1534942" y="4011102"/>
            <a:ext cx="1" cy="237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798" name="直接连接符 146"/>
          <p:cNvSpPr/>
          <p:nvPr/>
        </p:nvSpPr>
        <p:spPr>
          <a:xfrm>
            <a:off x="1946497" y="4151034"/>
            <a:ext cx="56" cy="98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799" name="直接连接符 161"/>
          <p:cNvSpPr/>
          <p:nvPr/>
        </p:nvSpPr>
        <p:spPr>
          <a:xfrm>
            <a:off x="1209978" y="4376194"/>
            <a:ext cx="189858" cy="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grpSp>
        <p:nvGrpSpPr>
          <p:cNvPr id="704" name="组合 163"/>
          <p:cNvGrpSpPr/>
          <p:nvPr/>
        </p:nvGrpSpPr>
        <p:grpSpPr>
          <a:xfrm>
            <a:off x="3658587" y="4778480"/>
            <a:ext cx="1792470" cy="469357"/>
            <a:chOff x="0" y="0"/>
            <a:chExt cx="2389958" cy="625807"/>
          </a:xfrm>
        </p:grpSpPr>
        <p:grpSp>
          <p:nvGrpSpPr>
            <p:cNvPr id="702" name="组合 37"/>
            <p:cNvGrpSpPr/>
            <p:nvPr/>
          </p:nvGrpSpPr>
          <p:grpSpPr>
            <a:xfrm>
              <a:off x="0" y="0"/>
              <a:ext cx="2389958" cy="612221"/>
              <a:chOff x="0" y="0"/>
              <a:chExt cx="2389957" cy="612220"/>
            </a:xfrm>
          </p:grpSpPr>
          <p:sp>
            <p:nvSpPr>
              <p:cNvPr id="688" name="圆角矩形 38"/>
              <p:cNvSpPr/>
              <p:nvPr/>
            </p:nvSpPr>
            <p:spPr>
              <a:xfrm>
                <a:off x="0" y="0"/>
                <a:ext cx="2389957" cy="612220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  <p:grpSp>
            <p:nvGrpSpPr>
              <p:cNvPr id="691" name="组合 39"/>
              <p:cNvGrpSpPr/>
              <p:nvPr/>
            </p:nvGrpSpPr>
            <p:grpSpPr>
              <a:xfrm>
                <a:off x="1108240" y="104983"/>
                <a:ext cx="404643" cy="278679"/>
                <a:chOff x="0" y="0"/>
                <a:chExt cx="404642" cy="278678"/>
              </a:xfrm>
            </p:grpSpPr>
            <p:pic>
              <p:nvPicPr>
                <p:cNvPr id="689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90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94" name="组合 40"/>
              <p:cNvGrpSpPr/>
              <p:nvPr/>
            </p:nvGrpSpPr>
            <p:grpSpPr>
              <a:xfrm>
                <a:off x="1807168" y="104983"/>
                <a:ext cx="404644" cy="278679"/>
                <a:chOff x="0" y="0"/>
                <a:chExt cx="404642" cy="278678"/>
              </a:xfrm>
            </p:grpSpPr>
            <p:pic>
              <p:nvPicPr>
                <p:cNvPr id="692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93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695" name="TextBox 41"/>
              <p:cNvSpPr txBox="1"/>
              <p:nvPr/>
            </p:nvSpPr>
            <p:spPr>
              <a:xfrm>
                <a:off x="1414318" y="63852"/>
                <a:ext cx="471702" cy="3385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1200"/>
                  <a:t>…</a:t>
                </a:r>
              </a:p>
            </p:txBody>
          </p:sp>
          <p:grpSp>
            <p:nvGrpSpPr>
              <p:cNvPr id="698" name="组合 42"/>
              <p:cNvGrpSpPr/>
              <p:nvPr/>
            </p:nvGrpSpPr>
            <p:grpSpPr>
              <a:xfrm>
                <a:off x="635599" y="104983"/>
                <a:ext cx="404643" cy="278679"/>
                <a:chOff x="0" y="0"/>
                <a:chExt cx="404642" cy="278678"/>
              </a:xfrm>
            </p:grpSpPr>
            <p:pic>
              <p:nvPicPr>
                <p:cNvPr id="696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97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01" name="组合 43"/>
              <p:cNvGrpSpPr/>
              <p:nvPr/>
            </p:nvGrpSpPr>
            <p:grpSpPr>
              <a:xfrm>
                <a:off x="162958" y="111910"/>
                <a:ext cx="404644" cy="278679"/>
                <a:chOff x="0" y="0"/>
                <a:chExt cx="404642" cy="278678"/>
              </a:xfrm>
            </p:grpSpPr>
            <p:pic>
              <p:nvPicPr>
                <p:cNvPr id="699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00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703" name="TextBox 98"/>
            <p:cNvSpPr txBox="1"/>
            <p:nvPr/>
          </p:nvSpPr>
          <p:spPr>
            <a:xfrm>
              <a:off x="818403" y="348812"/>
              <a:ext cx="892217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终端主机</a:t>
              </a:r>
            </a:p>
          </p:txBody>
        </p:sp>
      </p:grpSp>
      <p:sp>
        <p:nvSpPr>
          <p:cNvPr id="705" name="直接连接符 180"/>
          <p:cNvSpPr/>
          <p:nvPr/>
        </p:nvSpPr>
        <p:spPr>
          <a:xfrm>
            <a:off x="3931590" y="4490767"/>
            <a:ext cx="1" cy="269353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grpSp>
        <p:nvGrpSpPr>
          <p:cNvPr id="711" name="组合 181"/>
          <p:cNvGrpSpPr/>
          <p:nvPr/>
        </p:nvGrpSpPr>
        <p:grpSpPr>
          <a:xfrm>
            <a:off x="4398673" y="3651306"/>
            <a:ext cx="961880" cy="541393"/>
            <a:chOff x="0" y="0"/>
            <a:chExt cx="1282504" cy="721855"/>
          </a:xfrm>
        </p:grpSpPr>
        <p:grpSp>
          <p:nvGrpSpPr>
            <p:cNvPr id="709" name="组合 30"/>
            <p:cNvGrpSpPr/>
            <p:nvPr/>
          </p:nvGrpSpPr>
          <p:grpSpPr>
            <a:xfrm>
              <a:off x="0" y="0"/>
              <a:ext cx="1282504" cy="681207"/>
              <a:chOff x="0" y="0"/>
              <a:chExt cx="1282503" cy="681206"/>
            </a:xfrm>
          </p:grpSpPr>
          <p:pic>
            <p:nvPicPr>
              <p:cNvPr id="706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88933" y="117489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7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94669" y="100987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08" name="圆角矩形 36"/>
              <p:cNvSpPr/>
              <p:nvPr/>
            </p:nvSpPr>
            <p:spPr>
              <a:xfrm>
                <a:off x="0" y="0"/>
                <a:ext cx="1282504" cy="681207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710" name="TextBox 99"/>
            <p:cNvSpPr txBox="1"/>
            <p:nvPr/>
          </p:nvSpPr>
          <p:spPr>
            <a:xfrm>
              <a:off x="303007" y="444860"/>
              <a:ext cx="693473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DMZ</a:t>
              </a:r>
            </a:p>
          </p:txBody>
        </p:sp>
      </p:grpSp>
      <p:pic>
        <p:nvPicPr>
          <p:cNvPr id="712" name="图片 4" descr="图片 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87914" y="4252362"/>
            <a:ext cx="708094" cy="219700"/>
          </a:xfrm>
          <a:prstGeom prst="rect">
            <a:avLst/>
          </a:prstGeom>
          <a:ln w="19050">
            <a:noFill/>
            <a:miter/>
          </a:ln>
        </p:spPr>
      </p:pic>
      <p:sp>
        <p:nvSpPr>
          <p:cNvPr id="713" name="TextBox 101"/>
          <p:cNvSpPr txBox="1"/>
          <p:nvPr/>
        </p:nvSpPr>
        <p:spPr>
          <a:xfrm>
            <a:off x="4324142" y="4461252"/>
            <a:ext cx="938217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 b="1" dirty="0" err="1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流量</a:t>
            </a:r>
            <a:r>
              <a:rPr sz="900" b="1" dirty="0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sz="900" b="1" dirty="0" err="1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日志探针</a:t>
            </a:r>
            <a:endParaRPr sz="900" b="1" dirty="0">
              <a:solidFill>
                <a:srgbClr val="C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14" name="直接连接符 213"/>
          <p:cNvSpPr/>
          <p:nvPr/>
        </p:nvSpPr>
        <p:spPr>
          <a:xfrm>
            <a:off x="4055877" y="4361007"/>
            <a:ext cx="332039" cy="1204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15" name="矩形: 圆角 215"/>
          <p:cNvSpPr/>
          <p:nvPr/>
        </p:nvSpPr>
        <p:spPr>
          <a:xfrm>
            <a:off x="140277" y="2691246"/>
            <a:ext cx="5460424" cy="2722418"/>
          </a:xfrm>
          <a:prstGeom prst="roundRect">
            <a:avLst>
              <a:gd name="adj" fmla="val 6128"/>
            </a:avLst>
          </a:prstGeom>
          <a:ln w="28575">
            <a:solidFill>
              <a:srgbClr val="17273F"/>
            </a:solidFill>
            <a:miter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 dirty="0"/>
          </a:p>
        </p:txBody>
      </p:sp>
      <p:grpSp>
        <p:nvGrpSpPr>
          <p:cNvPr id="718" name="矩形: 圆角 216"/>
          <p:cNvGrpSpPr/>
          <p:nvPr/>
        </p:nvGrpSpPr>
        <p:grpSpPr>
          <a:xfrm>
            <a:off x="353032" y="2778853"/>
            <a:ext cx="768654" cy="266377"/>
            <a:chOff x="0" y="0"/>
            <a:chExt cx="1024870" cy="355168"/>
          </a:xfrm>
        </p:grpSpPr>
        <p:sp>
          <p:nvSpPr>
            <p:cNvPr id="716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717" name="客户A"/>
            <p:cNvSpPr txBox="1"/>
            <p:nvPr/>
          </p:nvSpPr>
          <p:spPr>
            <a:xfrm>
              <a:off x="17337" y="39087"/>
              <a:ext cx="990195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客户A</a:t>
              </a:r>
            </a:p>
          </p:txBody>
        </p:sp>
      </p:grpSp>
      <p:grpSp>
        <p:nvGrpSpPr>
          <p:cNvPr id="723" name="组合 217"/>
          <p:cNvGrpSpPr/>
          <p:nvPr/>
        </p:nvGrpSpPr>
        <p:grpSpPr>
          <a:xfrm>
            <a:off x="832752" y="1643804"/>
            <a:ext cx="1475522" cy="660742"/>
            <a:chOff x="0" y="0"/>
            <a:chExt cx="1967361" cy="880987"/>
          </a:xfrm>
        </p:grpSpPr>
        <p:grpSp>
          <p:nvGrpSpPr>
            <p:cNvPr id="721" name="组合 73"/>
            <p:cNvGrpSpPr/>
            <p:nvPr/>
          </p:nvGrpSpPr>
          <p:grpSpPr>
            <a:xfrm>
              <a:off x="67190" y="-1"/>
              <a:ext cx="1761272" cy="800957"/>
              <a:chOff x="0" y="0"/>
              <a:chExt cx="1761270" cy="800955"/>
            </a:xfrm>
          </p:grpSpPr>
          <p:pic>
            <p:nvPicPr>
              <p:cNvPr id="719" name="Picture 9" descr="Picture 9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775289" y="135818"/>
                <a:ext cx="244813" cy="400272"/>
              </a:xfrm>
              <a:prstGeom prst="rect">
                <a:avLst/>
              </a:prstGeom>
              <a:ln w="9525" cap="flat">
                <a:solidFill>
                  <a:srgbClr val="C00000"/>
                </a:solidFill>
                <a:prstDash val="solid"/>
                <a:miter lim="800000"/>
              </a:ln>
              <a:effectLst>
                <a:outerShdw blurRad="190500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720" name="圆角矩形 75"/>
              <p:cNvSpPr/>
              <p:nvPr/>
            </p:nvSpPr>
            <p:spPr>
              <a:xfrm>
                <a:off x="0" y="0"/>
                <a:ext cx="1761271" cy="800956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722" name="TextBox 101"/>
            <p:cNvSpPr txBox="1"/>
            <p:nvPr/>
          </p:nvSpPr>
          <p:spPr>
            <a:xfrm>
              <a:off x="0" y="542663"/>
              <a:ext cx="1967362" cy="338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noAutofit/>
            </a:bodyPr>
            <a:lstStyle>
              <a:lvl1pPr algn="ctr"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sz="900" b="1" dirty="0" smtClean="0">
                  <a:solidFill>
                    <a:srgbClr val="C00000"/>
                  </a:solidFill>
                </a:rPr>
                <a:t>云分析中心</a:t>
              </a:r>
              <a:endParaRPr sz="9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724" name="直接连接符 223"/>
          <p:cNvSpPr/>
          <p:nvPr/>
        </p:nvSpPr>
        <p:spPr>
          <a:xfrm flipH="1">
            <a:off x="2204100" y="1897720"/>
            <a:ext cx="285624" cy="0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25" name="矩形: 圆角 224"/>
          <p:cNvSpPr/>
          <p:nvPr/>
        </p:nvSpPr>
        <p:spPr>
          <a:xfrm>
            <a:off x="5721873" y="2691246"/>
            <a:ext cx="3261194" cy="2722418"/>
          </a:xfrm>
          <a:prstGeom prst="roundRect">
            <a:avLst>
              <a:gd name="adj" fmla="val 6128"/>
            </a:avLst>
          </a:prstGeom>
          <a:ln w="28575">
            <a:solidFill>
              <a:srgbClr val="17273F"/>
            </a:solidFill>
            <a:miter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grpSp>
        <p:nvGrpSpPr>
          <p:cNvPr id="728" name="矩形: 圆角 225"/>
          <p:cNvGrpSpPr/>
          <p:nvPr/>
        </p:nvGrpSpPr>
        <p:grpSpPr>
          <a:xfrm>
            <a:off x="7989137" y="2778339"/>
            <a:ext cx="768653" cy="266377"/>
            <a:chOff x="0" y="0"/>
            <a:chExt cx="1024870" cy="355168"/>
          </a:xfrm>
        </p:grpSpPr>
        <p:sp>
          <p:nvSpPr>
            <p:cNvPr id="726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727" name="客户B"/>
            <p:cNvSpPr txBox="1"/>
            <p:nvPr/>
          </p:nvSpPr>
          <p:spPr>
            <a:xfrm>
              <a:off x="17337" y="39087"/>
              <a:ext cx="990195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客户B</a:t>
              </a:r>
            </a:p>
          </p:txBody>
        </p:sp>
      </p:grpSp>
      <p:pic>
        <p:nvPicPr>
          <p:cNvPr id="730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7739" y="3871386"/>
            <a:ext cx="272937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直接连接符 228"/>
          <p:cNvSpPr/>
          <p:nvPr/>
        </p:nvSpPr>
        <p:spPr>
          <a:xfrm flipH="1">
            <a:off x="6964207" y="4613815"/>
            <a:ext cx="2" cy="30333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800" name="直接连接符 229"/>
          <p:cNvSpPr/>
          <p:nvPr/>
        </p:nvSpPr>
        <p:spPr>
          <a:xfrm>
            <a:off x="6964988" y="3558287"/>
            <a:ext cx="1928" cy="313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grpSp>
        <p:nvGrpSpPr>
          <p:cNvPr id="750" name="组合 231"/>
          <p:cNvGrpSpPr/>
          <p:nvPr/>
        </p:nvGrpSpPr>
        <p:grpSpPr>
          <a:xfrm>
            <a:off x="5858459" y="4918508"/>
            <a:ext cx="1792469" cy="469357"/>
            <a:chOff x="0" y="0"/>
            <a:chExt cx="2389958" cy="625807"/>
          </a:xfrm>
        </p:grpSpPr>
        <p:grpSp>
          <p:nvGrpSpPr>
            <p:cNvPr id="748" name="组合 37"/>
            <p:cNvGrpSpPr/>
            <p:nvPr/>
          </p:nvGrpSpPr>
          <p:grpSpPr>
            <a:xfrm>
              <a:off x="0" y="0"/>
              <a:ext cx="2389958" cy="612221"/>
              <a:chOff x="0" y="0"/>
              <a:chExt cx="2389957" cy="612220"/>
            </a:xfrm>
          </p:grpSpPr>
          <p:sp>
            <p:nvSpPr>
              <p:cNvPr id="734" name="圆角矩形 38"/>
              <p:cNvSpPr/>
              <p:nvPr/>
            </p:nvSpPr>
            <p:spPr>
              <a:xfrm>
                <a:off x="0" y="0"/>
                <a:ext cx="2389957" cy="612220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  <p:grpSp>
            <p:nvGrpSpPr>
              <p:cNvPr id="737" name="组合 39"/>
              <p:cNvGrpSpPr/>
              <p:nvPr/>
            </p:nvGrpSpPr>
            <p:grpSpPr>
              <a:xfrm>
                <a:off x="1108240" y="104983"/>
                <a:ext cx="404643" cy="278679"/>
                <a:chOff x="0" y="0"/>
                <a:chExt cx="404642" cy="278678"/>
              </a:xfrm>
            </p:grpSpPr>
            <p:pic>
              <p:nvPicPr>
                <p:cNvPr id="735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36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40" name="组合 40"/>
              <p:cNvGrpSpPr/>
              <p:nvPr/>
            </p:nvGrpSpPr>
            <p:grpSpPr>
              <a:xfrm>
                <a:off x="1807168" y="104983"/>
                <a:ext cx="404644" cy="278679"/>
                <a:chOff x="0" y="0"/>
                <a:chExt cx="404642" cy="278678"/>
              </a:xfrm>
            </p:grpSpPr>
            <p:pic>
              <p:nvPicPr>
                <p:cNvPr id="738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39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741" name="TextBox 41"/>
              <p:cNvSpPr txBox="1"/>
              <p:nvPr/>
            </p:nvSpPr>
            <p:spPr>
              <a:xfrm>
                <a:off x="1414318" y="63852"/>
                <a:ext cx="471702" cy="3385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1200"/>
                  <a:t>…</a:t>
                </a:r>
              </a:p>
            </p:txBody>
          </p:sp>
          <p:grpSp>
            <p:nvGrpSpPr>
              <p:cNvPr id="744" name="组合 42"/>
              <p:cNvGrpSpPr/>
              <p:nvPr/>
            </p:nvGrpSpPr>
            <p:grpSpPr>
              <a:xfrm>
                <a:off x="635599" y="104983"/>
                <a:ext cx="404643" cy="278679"/>
                <a:chOff x="0" y="0"/>
                <a:chExt cx="404642" cy="278678"/>
              </a:xfrm>
            </p:grpSpPr>
            <p:pic>
              <p:nvPicPr>
                <p:cNvPr id="742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43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47" name="组合 43"/>
              <p:cNvGrpSpPr/>
              <p:nvPr/>
            </p:nvGrpSpPr>
            <p:grpSpPr>
              <a:xfrm>
                <a:off x="162958" y="111910"/>
                <a:ext cx="404644" cy="278679"/>
                <a:chOff x="0" y="0"/>
                <a:chExt cx="404642" cy="278678"/>
              </a:xfrm>
            </p:grpSpPr>
            <p:pic>
              <p:nvPicPr>
                <p:cNvPr id="745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46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749" name="TextBox 98"/>
            <p:cNvSpPr txBox="1"/>
            <p:nvPr/>
          </p:nvSpPr>
          <p:spPr>
            <a:xfrm>
              <a:off x="818402" y="348812"/>
              <a:ext cx="892216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终端主机</a:t>
              </a:r>
            </a:p>
          </p:txBody>
        </p:sp>
      </p:grpSp>
      <p:grpSp>
        <p:nvGrpSpPr>
          <p:cNvPr id="759" name="组合 248"/>
          <p:cNvGrpSpPr/>
          <p:nvPr/>
        </p:nvGrpSpPr>
        <p:grpSpPr>
          <a:xfrm>
            <a:off x="7757932" y="4406656"/>
            <a:ext cx="1018164" cy="1007005"/>
            <a:chOff x="0" y="0"/>
            <a:chExt cx="1357550" cy="1342671"/>
          </a:xfrm>
        </p:grpSpPr>
        <p:grpSp>
          <p:nvGrpSpPr>
            <p:cNvPr id="757" name="组合 30"/>
            <p:cNvGrpSpPr/>
            <p:nvPr/>
          </p:nvGrpSpPr>
          <p:grpSpPr>
            <a:xfrm>
              <a:off x="0" y="0"/>
              <a:ext cx="1282503" cy="1295198"/>
              <a:chOff x="0" y="0"/>
              <a:chExt cx="1282502" cy="1295197"/>
            </a:xfrm>
          </p:grpSpPr>
          <p:pic>
            <p:nvPicPr>
              <p:cNvPr id="751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0158" y="91534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2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00626" y="305878"/>
                <a:ext cx="301943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3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73252" y="693998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4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918337" y="720548"/>
                <a:ext cx="301942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5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918337" y="59218"/>
                <a:ext cx="301942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56" name="圆角矩形 36"/>
              <p:cNvSpPr/>
              <p:nvPr/>
            </p:nvSpPr>
            <p:spPr>
              <a:xfrm>
                <a:off x="0" y="0"/>
                <a:ext cx="1282503" cy="1295198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758" name="TextBox 99"/>
            <p:cNvSpPr txBox="1"/>
            <p:nvPr/>
          </p:nvSpPr>
          <p:spPr>
            <a:xfrm>
              <a:off x="82907" y="1065675"/>
              <a:ext cx="1274643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核心资产服务器</a:t>
              </a:r>
            </a:p>
          </p:txBody>
        </p:sp>
      </p:grpSp>
      <p:grpSp>
        <p:nvGrpSpPr>
          <p:cNvPr id="764" name="组合 257"/>
          <p:cNvGrpSpPr/>
          <p:nvPr/>
        </p:nvGrpSpPr>
        <p:grpSpPr>
          <a:xfrm>
            <a:off x="5892417" y="3716428"/>
            <a:ext cx="703598" cy="572165"/>
            <a:chOff x="0" y="0"/>
            <a:chExt cx="894265" cy="762886"/>
          </a:xfrm>
        </p:grpSpPr>
        <p:grpSp>
          <p:nvGrpSpPr>
            <p:cNvPr id="762" name="组合 73"/>
            <p:cNvGrpSpPr/>
            <p:nvPr/>
          </p:nvGrpSpPr>
          <p:grpSpPr>
            <a:xfrm>
              <a:off x="0" y="0"/>
              <a:ext cx="894265" cy="727606"/>
              <a:chOff x="0" y="0"/>
              <a:chExt cx="894264" cy="727605"/>
            </a:xfrm>
          </p:grpSpPr>
          <p:pic>
            <p:nvPicPr>
              <p:cNvPr id="760" name="Picture 9" descr="Picture 9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51794" y="123380"/>
                <a:ext cx="222393" cy="363615"/>
              </a:xfrm>
              <a:prstGeom prst="rect">
                <a:avLst/>
              </a:prstGeom>
              <a:ln w="9525" cap="flat">
                <a:noFill/>
                <a:prstDash val="solid"/>
                <a:miter lim="800000"/>
              </a:ln>
              <a:effectLst>
                <a:outerShdw blurRad="190500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761" name="圆角矩形 75"/>
              <p:cNvSpPr/>
              <p:nvPr/>
            </p:nvSpPr>
            <p:spPr>
              <a:xfrm>
                <a:off x="0" y="0"/>
                <a:ext cx="894265" cy="727606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noFill/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763" name="TextBox 101"/>
            <p:cNvSpPr txBox="1"/>
            <p:nvPr/>
          </p:nvSpPr>
          <p:spPr>
            <a:xfrm>
              <a:off x="55019" y="485890"/>
              <a:ext cx="827497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sz="900" b="1" dirty="0">
                  <a:solidFill>
                    <a:srgbClr val="C00000"/>
                  </a:solidFill>
                </a:rPr>
                <a:t>分析中心</a:t>
              </a:r>
            </a:p>
          </p:txBody>
        </p:sp>
      </p:grpSp>
      <p:pic>
        <p:nvPicPr>
          <p:cNvPr id="767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0356" y="4353335"/>
            <a:ext cx="283928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直接连接符 266"/>
          <p:cNvSpPr/>
          <p:nvPr/>
        </p:nvSpPr>
        <p:spPr>
          <a:xfrm flipH="1">
            <a:off x="6964207" y="4125403"/>
            <a:ext cx="2" cy="237950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69" name="直接连接符 268"/>
          <p:cNvSpPr/>
          <p:nvPr/>
        </p:nvSpPr>
        <p:spPr>
          <a:xfrm flipV="1">
            <a:off x="6632068" y="4490359"/>
            <a:ext cx="195670" cy="695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grpSp>
        <p:nvGrpSpPr>
          <p:cNvPr id="775" name="组合 269"/>
          <p:cNvGrpSpPr/>
          <p:nvPr/>
        </p:nvGrpSpPr>
        <p:grpSpPr>
          <a:xfrm>
            <a:off x="7760618" y="3722766"/>
            <a:ext cx="961879" cy="541392"/>
            <a:chOff x="0" y="0"/>
            <a:chExt cx="1282504" cy="721855"/>
          </a:xfrm>
        </p:grpSpPr>
        <p:grpSp>
          <p:nvGrpSpPr>
            <p:cNvPr id="773" name="组合 30"/>
            <p:cNvGrpSpPr/>
            <p:nvPr/>
          </p:nvGrpSpPr>
          <p:grpSpPr>
            <a:xfrm>
              <a:off x="0" y="0"/>
              <a:ext cx="1282504" cy="681207"/>
              <a:chOff x="0" y="0"/>
              <a:chExt cx="1282503" cy="681206"/>
            </a:xfrm>
          </p:grpSpPr>
          <p:pic>
            <p:nvPicPr>
              <p:cNvPr id="770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88933" y="117489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1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94669" y="100987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72" name="圆角矩形 36"/>
              <p:cNvSpPr/>
              <p:nvPr/>
            </p:nvSpPr>
            <p:spPr>
              <a:xfrm>
                <a:off x="0" y="0"/>
                <a:ext cx="1282504" cy="681207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774" name="TextBox 99"/>
            <p:cNvSpPr txBox="1"/>
            <p:nvPr/>
          </p:nvSpPr>
          <p:spPr>
            <a:xfrm>
              <a:off x="303008" y="444859"/>
              <a:ext cx="693473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DMZ</a:t>
              </a:r>
            </a:p>
          </p:txBody>
        </p:sp>
      </p:grpSp>
      <p:pic>
        <p:nvPicPr>
          <p:cNvPr id="776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4704" y="3860297"/>
            <a:ext cx="272937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直接连接符 281"/>
          <p:cNvSpPr/>
          <p:nvPr/>
        </p:nvSpPr>
        <p:spPr>
          <a:xfrm flipV="1">
            <a:off x="6605334" y="3988585"/>
            <a:ext cx="195670" cy="695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78" name="直接连接符 282"/>
          <p:cNvSpPr/>
          <p:nvPr/>
        </p:nvSpPr>
        <p:spPr>
          <a:xfrm flipV="1">
            <a:off x="7163149" y="4468431"/>
            <a:ext cx="548115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801" name="直接连接符 290"/>
          <p:cNvSpPr/>
          <p:nvPr/>
        </p:nvSpPr>
        <p:spPr>
          <a:xfrm>
            <a:off x="3060348" y="2217243"/>
            <a:ext cx="3665226" cy="1155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782" name="内容占位符 2"/>
          <p:cNvSpPr txBox="1"/>
          <p:nvPr/>
        </p:nvSpPr>
        <p:spPr>
          <a:xfrm>
            <a:off x="4076043" y="1098320"/>
            <a:ext cx="4775726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indent="85725">
              <a:lnSpc>
                <a:spcPct val="150000"/>
              </a:lnSpc>
              <a:spcBef>
                <a:spcPts val="150"/>
              </a:spcBef>
              <a:defRPr sz="12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客户价值</a:t>
            </a:r>
            <a:endParaRPr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00038" indent="-214313">
              <a:lnSpc>
                <a:spcPct val="150000"/>
              </a:lnSpc>
              <a:spcBef>
                <a:spcPts val="15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全局安全态势感知，呈现客户全网的风险态势，挖掘孤岛信息的潜在价值</a:t>
            </a:r>
            <a:endParaRPr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00038" indent="-214313">
              <a:lnSpc>
                <a:spcPct val="150000"/>
              </a:lnSpc>
              <a:spcBef>
                <a:spcPts val="15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山石安全产品日志集中审计，查询，备份</a:t>
            </a:r>
            <a:endParaRPr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00038" indent="-214313">
              <a:lnSpc>
                <a:spcPct val="150000"/>
              </a:lnSpc>
              <a:spcBef>
                <a:spcPts val="15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山石安全产品集中管理，配置下发，特征库及Lic更新</a:t>
            </a:r>
            <a:endParaRPr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26" name="内容占位符 4" descr="内容占位符 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60474" y="3997984"/>
            <a:ext cx="571958" cy="159299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TextBox 101"/>
          <p:cNvSpPr txBox="1"/>
          <p:nvPr/>
        </p:nvSpPr>
        <p:spPr>
          <a:xfrm>
            <a:off x="2280565" y="3992637"/>
            <a:ext cx="822840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900" b="1" dirty="0" smtClean="0">
                <a:solidFill>
                  <a:srgbClr val="C00000"/>
                </a:solidFill>
              </a:rPr>
              <a:t>行为</a:t>
            </a:r>
            <a:r>
              <a:rPr sz="900" b="1" dirty="0" err="1" smtClean="0">
                <a:solidFill>
                  <a:srgbClr val="C00000"/>
                </a:solidFill>
              </a:rPr>
              <a:t>探针</a:t>
            </a:r>
            <a:endParaRPr sz="900" b="1" dirty="0">
              <a:solidFill>
                <a:srgbClr val="C00000"/>
              </a:solidFill>
            </a:endParaRPr>
          </a:p>
        </p:txBody>
      </p:sp>
      <p:pic>
        <p:nvPicPr>
          <p:cNvPr id="685" name="图片 4" descr="图片 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4711" y="4266904"/>
            <a:ext cx="708093" cy="219700"/>
          </a:xfrm>
          <a:prstGeom prst="rect">
            <a:avLst/>
          </a:prstGeom>
          <a:ln w="19050">
            <a:noFill/>
            <a:miter/>
          </a:ln>
        </p:spPr>
      </p:pic>
      <p:sp>
        <p:nvSpPr>
          <p:cNvPr id="687" name="TextBox 101"/>
          <p:cNvSpPr txBox="1"/>
          <p:nvPr/>
        </p:nvSpPr>
        <p:spPr>
          <a:xfrm>
            <a:off x="420349" y="4498454"/>
            <a:ext cx="93145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 b="1" dirty="0" err="1">
                <a:solidFill>
                  <a:srgbClr val="C00000"/>
                </a:solidFill>
              </a:rPr>
              <a:t>流量</a:t>
            </a:r>
            <a:r>
              <a:rPr sz="900" b="1" dirty="0">
                <a:solidFill>
                  <a:srgbClr val="C00000"/>
                </a:solidFill>
              </a:rPr>
              <a:t>/</a:t>
            </a:r>
            <a:r>
              <a:rPr sz="900" b="1" dirty="0" err="1">
                <a:solidFill>
                  <a:srgbClr val="C00000"/>
                </a:solidFill>
              </a:rPr>
              <a:t>日志探针</a:t>
            </a:r>
            <a:endParaRPr sz="900" b="1" dirty="0">
              <a:solidFill>
                <a:srgbClr val="C00000"/>
              </a:solidFill>
            </a:endParaRPr>
          </a:p>
        </p:txBody>
      </p:sp>
      <p:pic>
        <p:nvPicPr>
          <p:cNvPr id="620" name="图片 76" descr="图片 76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27050" y="3203829"/>
            <a:ext cx="615739" cy="274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图片 76" descr="图片 76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623721" y="3768898"/>
            <a:ext cx="615739" cy="274468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TextBox 101"/>
          <p:cNvSpPr txBox="1"/>
          <p:nvPr/>
        </p:nvSpPr>
        <p:spPr>
          <a:xfrm>
            <a:off x="1804123" y="3237087"/>
            <a:ext cx="754244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900" b="1" dirty="0">
                <a:solidFill>
                  <a:srgbClr val="C00000"/>
                </a:solidFill>
              </a:rPr>
              <a:t>威胁</a:t>
            </a:r>
            <a:r>
              <a:rPr sz="900" b="1" dirty="0" err="1" smtClean="0">
                <a:solidFill>
                  <a:srgbClr val="C00000"/>
                </a:solidFill>
              </a:rPr>
              <a:t>探针</a:t>
            </a:r>
            <a:endParaRPr sz="900" b="1" dirty="0">
              <a:solidFill>
                <a:srgbClr val="C00000"/>
              </a:solidFill>
            </a:endParaRPr>
          </a:p>
        </p:txBody>
      </p:sp>
      <p:sp>
        <p:nvSpPr>
          <p:cNvPr id="675" name="TextBox 101"/>
          <p:cNvSpPr txBox="1"/>
          <p:nvPr/>
        </p:nvSpPr>
        <p:spPr>
          <a:xfrm>
            <a:off x="3574856" y="3567467"/>
            <a:ext cx="838127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900" b="1" dirty="0" smtClean="0">
                <a:solidFill>
                  <a:srgbClr val="C00000"/>
                </a:solidFill>
              </a:rPr>
              <a:t>威胁探针</a:t>
            </a:r>
            <a:endParaRPr sz="900" b="1" dirty="0">
              <a:solidFill>
                <a:srgbClr val="C00000"/>
              </a:solidFill>
            </a:endParaRPr>
          </a:p>
        </p:txBody>
      </p:sp>
      <p:pic>
        <p:nvPicPr>
          <p:cNvPr id="729" name="图片 76" descr="图片 76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656315" y="3318129"/>
            <a:ext cx="615739" cy="274468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TextBox 101"/>
          <p:cNvSpPr txBox="1"/>
          <p:nvPr/>
        </p:nvSpPr>
        <p:spPr>
          <a:xfrm>
            <a:off x="6626572" y="3082865"/>
            <a:ext cx="754244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900" b="1" dirty="0">
                <a:solidFill>
                  <a:srgbClr val="C00000"/>
                </a:solidFill>
              </a:rPr>
              <a:t>威胁</a:t>
            </a:r>
            <a:r>
              <a:rPr sz="900" b="1" dirty="0" err="1" smtClean="0">
                <a:solidFill>
                  <a:srgbClr val="C00000"/>
                </a:solidFill>
              </a:rPr>
              <a:t>探针</a:t>
            </a:r>
            <a:endParaRPr sz="900" b="1" dirty="0">
              <a:solidFill>
                <a:srgbClr val="C00000"/>
              </a:solidFill>
            </a:endParaRPr>
          </a:p>
        </p:txBody>
      </p:sp>
      <p:pic>
        <p:nvPicPr>
          <p:cNvPr id="779" name="内容占位符 4" descr="内容占位符 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126269" y="3603120"/>
            <a:ext cx="571958" cy="159299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TextBox 101"/>
          <p:cNvSpPr txBox="1"/>
          <p:nvPr/>
        </p:nvSpPr>
        <p:spPr>
          <a:xfrm>
            <a:off x="7517320" y="3326557"/>
            <a:ext cx="842540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900" b="1" dirty="0">
                <a:solidFill>
                  <a:srgbClr val="C00000"/>
                </a:solidFill>
              </a:rPr>
              <a:t>行为</a:t>
            </a:r>
            <a:r>
              <a:rPr sz="900" b="1" dirty="0" err="1" smtClean="0">
                <a:solidFill>
                  <a:srgbClr val="C00000"/>
                </a:solidFill>
              </a:rPr>
              <a:t>探针</a:t>
            </a:r>
            <a:endParaRPr sz="900" b="1" dirty="0">
              <a:solidFill>
                <a:srgbClr val="C00000"/>
              </a:solidFill>
            </a:endParaRPr>
          </a:p>
        </p:txBody>
      </p:sp>
      <p:pic>
        <p:nvPicPr>
          <p:cNvPr id="733" name="内容占位符 4" descr="内容占位符 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034265" y="4398016"/>
            <a:ext cx="571958" cy="159299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TextBox 101"/>
          <p:cNvSpPr txBox="1"/>
          <p:nvPr/>
        </p:nvSpPr>
        <p:spPr>
          <a:xfrm>
            <a:off x="1670654" y="5082323"/>
            <a:ext cx="651832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900" b="1" dirty="0" smtClean="0">
                <a:solidFill>
                  <a:srgbClr val="C00000"/>
                </a:solidFill>
              </a:rPr>
              <a:t>终端</a:t>
            </a:r>
            <a:r>
              <a:rPr sz="900" b="1" dirty="0" err="1" smtClean="0">
                <a:solidFill>
                  <a:srgbClr val="C00000"/>
                </a:solidFill>
              </a:rPr>
              <a:t>探针</a:t>
            </a:r>
            <a:endParaRPr sz="900" b="1" dirty="0">
              <a:solidFill>
                <a:srgbClr val="C00000"/>
              </a:solidFill>
            </a:endParaRPr>
          </a:p>
        </p:txBody>
      </p:sp>
      <p:sp>
        <p:nvSpPr>
          <p:cNvPr id="178" name="TextBox 101"/>
          <p:cNvSpPr txBox="1"/>
          <p:nvPr/>
        </p:nvSpPr>
        <p:spPr>
          <a:xfrm>
            <a:off x="6152361" y="4732352"/>
            <a:ext cx="651832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900" b="1" dirty="0">
                <a:solidFill>
                  <a:srgbClr val="C00000"/>
                </a:solidFill>
              </a:rPr>
              <a:t>行为</a:t>
            </a:r>
            <a:r>
              <a:rPr sz="900" b="1" dirty="0" err="1" smtClean="0">
                <a:solidFill>
                  <a:srgbClr val="C00000"/>
                </a:solidFill>
              </a:rPr>
              <a:t>探针</a:t>
            </a:r>
            <a:endParaRPr sz="900" b="1" dirty="0">
              <a:solidFill>
                <a:srgbClr val="C00000"/>
              </a:solidFill>
            </a:endParaRPr>
          </a:p>
        </p:txBody>
      </p:sp>
      <p:sp>
        <p:nvSpPr>
          <p:cNvPr id="179" name="TextBox 101"/>
          <p:cNvSpPr txBox="1"/>
          <p:nvPr/>
        </p:nvSpPr>
        <p:spPr>
          <a:xfrm>
            <a:off x="2605602" y="4767284"/>
            <a:ext cx="651832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900" b="1" dirty="0" smtClean="0">
                <a:solidFill>
                  <a:srgbClr val="C00000"/>
                </a:solidFill>
              </a:rPr>
              <a:t>终端</a:t>
            </a:r>
            <a:r>
              <a:rPr sz="900" b="1" dirty="0" err="1" smtClean="0">
                <a:solidFill>
                  <a:srgbClr val="C00000"/>
                </a:solidFill>
              </a:rPr>
              <a:t>探针</a:t>
            </a:r>
            <a:endParaRPr sz="900" b="1" dirty="0">
              <a:solidFill>
                <a:srgbClr val="C00000"/>
              </a:solidFill>
            </a:endParaRPr>
          </a:p>
        </p:txBody>
      </p:sp>
      <p:sp>
        <p:nvSpPr>
          <p:cNvPr id="180" name="TextBox 101"/>
          <p:cNvSpPr txBox="1"/>
          <p:nvPr/>
        </p:nvSpPr>
        <p:spPr>
          <a:xfrm>
            <a:off x="4875840" y="3977211"/>
            <a:ext cx="651832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900" b="1" dirty="0" smtClean="0">
                <a:solidFill>
                  <a:srgbClr val="C00000"/>
                </a:solidFill>
              </a:rPr>
              <a:t>终端</a:t>
            </a:r>
            <a:r>
              <a:rPr sz="900" b="1" dirty="0" err="1" smtClean="0">
                <a:solidFill>
                  <a:srgbClr val="C00000"/>
                </a:solidFill>
              </a:rPr>
              <a:t>探针</a:t>
            </a:r>
            <a:endParaRPr sz="900" b="1" dirty="0">
              <a:solidFill>
                <a:srgbClr val="C00000"/>
              </a:solidFill>
            </a:endParaRPr>
          </a:p>
        </p:txBody>
      </p:sp>
      <p:sp>
        <p:nvSpPr>
          <p:cNvPr id="181" name="TextBox 101"/>
          <p:cNvSpPr txBox="1"/>
          <p:nvPr/>
        </p:nvSpPr>
        <p:spPr>
          <a:xfrm>
            <a:off x="7068795" y="5197143"/>
            <a:ext cx="651832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900" b="1" dirty="0" smtClean="0">
                <a:solidFill>
                  <a:srgbClr val="C00000"/>
                </a:solidFill>
              </a:rPr>
              <a:t>终端</a:t>
            </a:r>
            <a:r>
              <a:rPr sz="900" b="1" dirty="0" err="1" smtClean="0">
                <a:solidFill>
                  <a:srgbClr val="C00000"/>
                </a:solidFill>
              </a:rPr>
              <a:t>探针</a:t>
            </a:r>
            <a:endParaRPr sz="900" b="1" dirty="0">
              <a:solidFill>
                <a:srgbClr val="C0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18032" y="5622992"/>
            <a:ext cx="6811293" cy="412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组件：云分析中心、本地分析中心、威胁探针、流量探针、行为探针、终端探针等</a:t>
            </a:r>
            <a:endParaRPr lang="zh-CN" altLang="en-US" sz="1400" dirty="0"/>
          </a:p>
        </p:txBody>
      </p:sp>
      <p:sp>
        <p:nvSpPr>
          <p:cNvPr id="182" name="直接连接符 96"/>
          <p:cNvSpPr/>
          <p:nvPr/>
        </p:nvSpPr>
        <p:spPr>
          <a:xfrm>
            <a:off x="1082729" y="2264862"/>
            <a:ext cx="580065" cy="1536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>
            <a:solidFill>
              <a:srgbClr val="00B050"/>
            </a:solidFill>
            <a:prstDash val="dash"/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183" name="直接连接符 96"/>
          <p:cNvSpPr/>
          <p:nvPr/>
        </p:nvSpPr>
        <p:spPr>
          <a:xfrm flipH="1">
            <a:off x="1651235" y="2209351"/>
            <a:ext cx="4609407" cy="1508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>
            <a:solidFill>
              <a:srgbClr val="00B050"/>
            </a:solidFill>
            <a:prstDash val="dash"/>
            <a:miter/>
          </a:ln>
        </p:spPr>
        <p:txBody>
          <a:bodyPr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4718981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 txBox="1">
            <a:spLocks noGrp="1"/>
          </p:cNvSpPr>
          <p:nvPr>
            <p:ph type="title"/>
          </p:nvPr>
        </p:nvSpPr>
        <p:spPr>
          <a:xfrm>
            <a:off x="219835" y="252752"/>
            <a:ext cx="6172201" cy="6085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数据分析平台产品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dirty="0" err="1" smtClean="0">
                <a:latin typeface="微软雅黑"/>
                <a:ea typeface="微软雅黑"/>
                <a:cs typeface="微软雅黑"/>
                <a:sym typeface="微软雅黑"/>
              </a:rPr>
              <a:t>RoadMap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grpSp>
        <p:nvGrpSpPr>
          <p:cNvPr id="4" name="圆角矩形 2"/>
          <p:cNvGrpSpPr/>
          <p:nvPr/>
        </p:nvGrpSpPr>
        <p:grpSpPr>
          <a:xfrm>
            <a:off x="1496973" y="1113134"/>
            <a:ext cx="2272065" cy="421641"/>
            <a:chOff x="0" y="0"/>
            <a:chExt cx="2272064" cy="421640"/>
          </a:xfrm>
        </p:grpSpPr>
        <p:sp>
          <p:nvSpPr>
            <p:cNvPr id="7" name="Rounded Rectangle"/>
            <p:cNvSpPr/>
            <p:nvPr/>
          </p:nvSpPr>
          <p:spPr>
            <a:xfrm>
              <a:off x="0" y="44550"/>
              <a:ext cx="2272065" cy="3325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8" name="Phase 2…"/>
            <p:cNvSpPr txBox="1"/>
            <p:nvPr/>
          </p:nvSpPr>
          <p:spPr>
            <a:xfrm>
              <a:off x="16233" y="0"/>
              <a:ext cx="2239598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Phase 2</a:t>
              </a:r>
            </a:p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FCS：2018年12月</a:t>
              </a:r>
            </a:p>
          </p:txBody>
        </p:sp>
      </p:grpSp>
      <p:sp>
        <p:nvSpPr>
          <p:cNvPr id="9" name="直接连接符 21"/>
          <p:cNvSpPr/>
          <p:nvPr/>
        </p:nvSpPr>
        <p:spPr>
          <a:xfrm>
            <a:off x="1402199" y="952567"/>
            <a:ext cx="3058" cy="4980329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圆角矩形 2"/>
          <p:cNvGrpSpPr/>
          <p:nvPr/>
        </p:nvGrpSpPr>
        <p:grpSpPr>
          <a:xfrm>
            <a:off x="0" y="1158957"/>
            <a:ext cx="1260391" cy="365847"/>
            <a:chOff x="0" y="0"/>
            <a:chExt cx="1260390" cy="365846"/>
          </a:xfrm>
        </p:grpSpPr>
        <p:sp>
          <p:nvSpPr>
            <p:cNvPr id="11" name="Rounded Rectangle"/>
            <p:cNvSpPr/>
            <p:nvPr/>
          </p:nvSpPr>
          <p:spPr>
            <a:xfrm>
              <a:off x="0" y="0"/>
              <a:ext cx="1260391" cy="36584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" name="Phase 1"/>
            <p:cNvSpPr txBox="1"/>
            <p:nvPr/>
          </p:nvSpPr>
          <p:spPr>
            <a:xfrm>
              <a:off x="17858" y="61003"/>
              <a:ext cx="1224674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Phase 1 </a:t>
              </a:r>
            </a:p>
          </p:txBody>
        </p:sp>
      </p:grpSp>
      <p:sp>
        <p:nvSpPr>
          <p:cNvPr id="13" name="直接连接符 25"/>
          <p:cNvSpPr/>
          <p:nvPr/>
        </p:nvSpPr>
        <p:spPr>
          <a:xfrm>
            <a:off x="3863055" y="1094400"/>
            <a:ext cx="22933" cy="4328544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" name="直接连接符 26"/>
          <p:cNvSpPr/>
          <p:nvPr/>
        </p:nvSpPr>
        <p:spPr>
          <a:xfrm>
            <a:off x="6545990" y="1094400"/>
            <a:ext cx="41030" cy="4909836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" name="矩形: 圆角 3"/>
          <p:cNvSpPr/>
          <p:nvPr/>
        </p:nvSpPr>
        <p:spPr>
          <a:xfrm>
            <a:off x="10812" y="1962483"/>
            <a:ext cx="1336042" cy="3938591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TextBox 30"/>
          <p:cNvSpPr txBox="1"/>
          <p:nvPr/>
        </p:nvSpPr>
        <p:spPr>
          <a:xfrm>
            <a:off x="3599023" y="5532785"/>
            <a:ext cx="93246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硬件设备</a:t>
            </a:r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软件</a:t>
            </a:r>
          </a:p>
        </p:txBody>
      </p:sp>
      <p:sp>
        <p:nvSpPr>
          <p:cNvPr id="17" name="直接连接符 46"/>
          <p:cNvSpPr/>
          <p:nvPr/>
        </p:nvSpPr>
        <p:spPr>
          <a:xfrm flipH="1">
            <a:off x="7786505" y="1866604"/>
            <a:ext cx="7758" cy="3556339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8" name="圆角矩形 3"/>
          <p:cNvGrpSpPr/>
          <p:nvPr/>
        </p:nvGrpSpPr>
        <p:grpSpPr>
          <a:xfrm>
            <a:off x="5266240" y="3911348"/>
            <a:ext cx="1179048" cy="380531"/>
            <a:chOff x="0" y="27831"/>
            <a:chExt cx="1179046" cy="380530"/>
          </a:xfrm>
          <a:solidFill>
            <a:schemeClr val="accent5">
              <a:lumMod val="75000"/>
            </a:schemeClr>
          </a:solidFill>
        </p:grpSpPr>
        <p:sp>
          <p:nvSpPr>
            <p:cNvPr id="19" name="Rounded Rectangle"/>
            <p:cNvSpPr/>
            <p:nvPr/>
          </p:nvSpPr>
          <p:spPr>
            <a:xfrm>
              <a:off x="0" y="27831"/>
              <a:ext cx="1179046" cy="380530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0" name="第三方威胁情报"/>
            <p:cNvSpPr txBox="1"/>
            <p:nvPr/>
          </p:nvSpPr>
          <p:spPr>
            <a:xfrm>
              <a:off x="3411" y="106817"/>
              <a:ext cx="1158194" cy="24621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 err="1" smtClean="0"/>
                <a:t>威胁情报</a:t>
              </a:r>
              <a:r>
                <a:rPr lang="zh-CN" altLang="en-US" dirty="0"/>
                <a:t>驱动</a:t>
              </a:r>
              <a:endParaRPr dirty="0"/>
            </a:p>
          </p:txBody>
        </p:sp>
      </p:grpSp>
      <p:grpSp>
        <p:nvGrpSpPr>
          <p:cNvPr id="21" name="圆角矩形 3"/>
          <p:cNvGrpSpPr/>
          <p:nvPr/>
        </p:nvGrpSpPr>
        <p:grpSpPr>
          <a:xfrm>
            <a:off x="5266238" y="4323439"/>
            <a:ext cx="1179048" cy="372082"/>
            <a:chOff x="0" y="0"/>
            <a:chExt cx="1179047" cy="269240"/>
          </a:xfrm>
          <a:solidFill>
            <a:schemeClr val="accent5">
              <a:lumMod val="75000"/>
            </a:schemeClr>
          </a:solidFill>
        </p:grpSpPr>
        <p:sp>
          <p:nvSpPr>
            <p:cNvPr id="22" name="Rounded Rectangle"/>
            <p:cNvSpPr/>
            <p:nvPr/>
          </p:nvSpPr>
          <p:spPr>
            <a:xfrm>
              <a:off x="0" y="27832"/>
              <a:ext cx="1179048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3" name="联动防御"/>
            <p:cNvSpPr txBox="1"/>
            <p:nvPr/>
          </p:nvSpPr>
          <p:spPr>
            <a:xfrm>
              <a:off x="10425" y="0"/>
              <a:ext cx="1158197" cy="2692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 err="1"/>
                <a:t>联动防御</a:t>
              </a:r>
              <a:endParaRPr dirty="0"/>
            </a:p>
          </p:txBody>
        </p:sp>
      </p:grpSp>
      <p:sp>
        <p:nvSpPr>
          <p:cNvPr id="24" name="直接连接符 51"/>
          <p:cNvSpPr/>
          <p:nvPr/>
        </p:nvSpPr>
        <p:spPr>
          <a:xfrm>
            <a:off x="2617696" y="1866603"/>
            <a:ext cx="1536" cy="2520838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5" name="圆角矩形 3"/>
          <p:cNvGrpSpPr/>
          <p:nvPr/>
        </p:nvGrpSpPr>
        <p:grpSpPr>
          <a:xfrm>
            <a:off x="2707334" y="1945706"/>
            <a:ext cx="1046610" cy="269241"/>
            <a:chOff x="0" y="0"/>
            <a:chExt cx="1046608" cy="269240"/>
          </a:xfrm>
          <a:solidFill>
            <a:schemeClr val="accent5">
              <a:lumMod val="75000"/>
            </a:schemeClr>
          </a:solidFill>
        </p:grpSpPr>
        <p:sp>
          <p:nvSpPr>
            <p:cNvPr id="26" name="Rounded Rectangle"/>
            <p:cNvSpPr/>
            <p:nvPr/>
          </p:nvSpPr>
          <p:spPr>
            <a:xfrm>
              <a:off x="0" y="27832"/>
              <a:ext cx="1046609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7" name="流量态势"/>
            <p:cNvSpPr txBox="1"/>
            <p:nvPr/>
          </p:nvSpPr>
          <p:spPr>
            <a:xfrm>
              <a:off x="10425" y="0"/>
              <a:ext cx="1025759" cy="2692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流量态势</a:t>
              </a:r>
            </a:p>
          </p:txBody>
        </p:sp>
      </p:grpSp>
      <p:grpSp>
        <p:nvGrpSpPr>
          <p:cNvPr id="28" name="圆角矩形 3"/>
          <p:cNvGrpSpPr/>
          <p:nvPr/>
        </p:nvGrpSpPr>
        <p:grpSpPr>
          <a:xfrm>
            <a:off x="3955269" y="1935585"/>
            <a:ext cx="1046610" cy="269241"/>
            <a:chOff x="0" y="0"/>
            <a:chExt cx="1046608" cy="269240"/>
          </a:xfrm>
          <a:solidFill>
            <a:schemeClr val="accent5">
              <a:lumMod val="75000"/>
            </a:schemeClr>
          </a:solidFill>
        </p:grpSpPr>
        <p:sp>
          <p:nvSpPr>
            <p:cNvPr id="29" name="Rounded Rectangle"/>
            <p:cNvSpPr/>
            <p:nvPr/>
          </p:nvSpPr>
          <p:spPr>
            <a:xfrm>
              <a:off x="0" y="27832"/>
              <a:ext cx="1046609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0" name="运维态势"/>
            <p:cNvSpPr txBox="1"/>
            <p:nvPr/>
          </p:nvSpPr>
          <p:spPr>
            <a:xfrm>
              <a:off x="10425" y="0"/>
              <a:ext cx="1025759" cy="2692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运维态势</a:t>
              </a:r>
            </a:p>
          </p:txBody>
        </p:sp>
      </p:grpSp>
      <p:grpSp>
        <p:nvGrpSpPr>
          <p:cNvPr id="31" name="圆角矩形 3"/>
          <p:cNvGrpSpPr/>
          <p:nvPr/>
        </p:nvGrpSpPr>
        <p:grpSpPr>
          <a:xfrm>
            <a:off x="5222721" y="2415666"/>
            <a:ext cx="1218899" cy="624841"/>
            <a:chOff x="0" y="0"/>
            <a:chExt cx="1218897" cy="624840"/>
          </a:xfrm>
          <a:solidFill>
            <a:schemeClr val="accent5">
              <a:lumMod val="75000"/>
            </a:schemeClr>
          </a:solidFill>
        </p:grpSpPr>
        <p:sp>
          <p:nvSpPr>
            <p:cNvPr id="32" name="Rounded Rectangle"/>
            <p:cNvSpPr/>
            <p:nvPr/>
          </p:nvSpPr>
          <p:spPr>
            <a:xfrm>
              <a:off x="0" y="50368"/>
              <a:ext cx="1218898" cy="524104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" name="融合HSM…"/>
            <p:cNvSpPr txBox="1"/>
            <p:nvPr/>
          </p:nvSpPr>
          <p:spPr>
            <a:xfrm>
              <a:off x="25584" y="0"/>
              <a:ext cx="1167730" cy="6248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融合HSM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设备管理, 下配置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特征库, Lic管理</a:t>
              </a:r>
            </a:p>
          </p:txBody>
        </p:sp>
      </p:grpSp>
      <p:grpSp>
        <p:nvGrpSpPr>
          <p:cNvPr id="34" name="圆角矩形 3"/>
          <p:cNvGrpSpPr/>
          <p:nvPr/>
        </p:nvGrpSpPr>
        <p:grpSpPr>
          <a:xfrm>
            <a:off x="3951848" y="3422739"/>
            <a:ext cx="1046610" cy="447041"/>
            <a:chOff x="0" y="0"/>
            <a:chExt cx="1046608" cy="447040"/>
          </a:xfrm>
          <a:solidFill>
            <a:schemeClr val="accent5">
              <a:lumMod val="75000"/>
            </a:schemeClr>
          </a:solidFill>
        </p:grpSpPr>
        <p:sp>
          <p:nvSpPr>
            <p:cNvPr id="35" name="Rounded Rectangle"/>
            <p:cNvSpPr/>
            <p:nvPr/>
          </p:nvSpPr>
          <p:spPr>
            <a:xfrm>
              <a:off x="0" y="45940"/>
              <a:ext cx="1046609" cy="355161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6" name="融合HSA…"/>
            <p:cNvSpPr txBox="1"/>
            <p:nvPr/>
          </p:nvSpPr>
          <p:spPr>
            <a:xfrm>
              <a:off x="17336" y="0"/>
              <a:ext cx="1011937" cy="4470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融合HSA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日志审计</a:t>
              </a:r>
            </a:p>
          </p:txBody>
        </p:sp>
      </p:grpSp>
      <p:grpSp>
        <p:nvGrpSpPr>
          <p:cNvPr id="37" name="圆角矩形 3"/>
          <p:cNvGrpSpPr/>
          <p:nvPr/>
        </p:nvGrpSpPr>
        <p:grpSpPr>
          <a:xfrm>
            <a:off x="3949593" y="2930874"/>
            <a:ext cx="1048865" cy="447042"/>
            <a:chOff x="0" y="0"/>
            <a:chExt cx="1048863" cy="447040"/>
          </a:xfrm>
          <a:solidFill>
            <a:schemeClr val="accent5">
              <a:lumMod val="75000"/>
            </a:schemeClr>
          </a:solidFill>
        </p:grpSpPr>
        <p:sp>
          <p:nvSpPr>
            <p:cNvPr id="38" name="Rounded Rectangle"/>
            <p:cNvSpPr/>
            <p:nvPr/>
          </p:nvSpPr>
          <p:spPr>
            <a:xfrm>
              <a:off x="0" y="42442"/>
              <a:ext cx="1048864" cy="362156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9" name="融合HSM…"/>
            <p:cNvSpPr txBox="1"/>
            <p:nvPr/>
          </p:nvSpPr>
          <p:spPr>
            <a:xfrm>
              <a:off x="17678" y="0"/>
              <a:ext cx="1013508" cy="4470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融合HSM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监控,告警规则</a:t>
              </a:r>
            </a:p>
          </p:txBody>
        </p:sp>
      </p:grpSp>
      <p:grpSp>
        <p:nvGrpSpPr>
          <p:cNvPr id="40" name="圆角矩形 3"/>
          <p:cNvGrpSpPr/>
          <p:nvPr/>
        </p:nvGrpSpPr>
        <p:grpSpPr>
          <a:xfrm>
            <a:off x="6627995" y="3936850"/>
            <a:ext cx="1108413" cy="296135"/>
            <a:chOff x="0" y="41023"/>
            <a:chExt cx="1355810" cy="542794"/>
          </a:xfrm>
          <a:solidFill>
            <a:schemeClr val="accent5">
              <a:lumMod val="75000"/>
            </a:schemeClr>
          </a:solidFill>
        </p:grpSpPr>
        <p:sp>
          <p:nvSpPr>
            <p:cNvPr id="41" name="Rounded Rectangle"/>
            <p:cNvSpPr/>
            <p:nvPr/>
          </p:nvSpPr>
          <p:spPr>
            <a:xfrm>
              <a:off x="0" y="41023"/>
              <a:ext cx="1355810" cy="542794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42" name="安全运营中心…"/>
            <p:cNvSpPr txBox="1"/>
            <p:nvPr/>
          </p:nvSpPr>
          <p:spPr>
            <a:xfrm>
              <a:off x="26496" y="189310"/>
              <a:ext cx="1302817" cy="24621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dirty="0" smtClean="0"/>
                <a:t>集中策略优化</a:t>
              </a:r>
              <a:endParaRPr dirty="0"/>
            </a:p>
          </p:txBody>
        </p:sp>
      </p:grpSp>
      <p:grpSp>
        <p:nvGrpSpPr>
          <p:cNvPr id="43" name="圆角矩形 3"/>
          <p:cNvGrpSpPr/>
          <p:nvPr/>
        </p:nvGrpSpPr>
        <p:grpSpPr>
          <a:xfrm>
            <a:off x="6649511" y="3468680"/>
            <a:ext cx="1046611" cy="375884"/>
            <a:chOff x="0" y="11511"/>
            <a:chExt cx="1046609" cy="246218"/>
          </a:xfrm>
          <a:solidFill>
            <a:schemeClr val="accent5">
              <a:lumMod val="75000"/>
            </a:schemeClr>
          </a:solidFill>
        </p:grpSpPr>
        <p:sp>
          <p:nvSpPr>
            <p:cNvPr id="44" name="Rounded Rectangle"/>
            <p:cNvSpPr/>
            <p:nvPr/>
          </p:nvSpPr>
          <p:spPr>
            <a:xfrm>
              <a:off x="0" y="27832"/>
              <a:ext cx="1046609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" name="报表"/>
            <p:cNvSpPr txBox="1"/>
            <p:nvPr/>
          </p:nvSpPr>
          <p:spPr>
            <a:xfrm>
              <a:off x="10425" y="11511"/>
              <a:ext cx="1025759" cy="24621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 smtClean="0"/>
                <a:t>态势</a:t>
              </a:r>
              <a:r>
                <a:rPr dirty="0" err="1" smtClean="0"/>
                <a:t>报表</a:t>
              </a:r>
              <a:endParaRPr dirty="0"/>
            </a:p>
          </p:txBody>
        </p:sp>
      </p:grpSp>
      <p:grpSp>
        <p:nvGrpSpPr>
          <p:cNvPr id="46" name="圆角矩形 3"/>
          <p:cNvGrpSpPr/>
          <p:nvPr/>
        </p:nvGrpSpPr>
        <p:grpSpPr>
          <a:xfrm>
            <a:off x="2664123" y="2342191"/>
            <a:ext cx="1178921" cy="246219"/>
            <a:chOff x="0" y="11511"/>
            <a:chExt cx="1178920" cy="246218"/>
          </a:xfrm>
          <a:solidFill>
            <a:schemeClr val="accent5">
              <a:lumMod val="75000"/>
            </a:schemeClr>
          </a:solidFill>
        </p:grpSpPr>
        <p:sp>
          <p:nvSpPr>
            <p:cNvPr id="47" name="Rounded Rectangle"/>
            <p:cNvSpPr/>
            <p:nvPr/>
          </p:nvSpPr>
          <p:spPr>
            <a:xfrm>
              <a:off x="0" y="27832"/>
              <a:ext cx="1178920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48" name="关联分析"/>
            <p:cNvSpPr txBox="1"/>
            <p:nvPr/>
          </p:nvSpPr>
          <p:spPr>
            <a:xfrm>
              <a:off x="10425" y="11511"/>
              <a:ext cx="1158069" cy="24621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 smtClean="0"/>
                <a:t>多维度 </a:t>
              </a:r>
              <a:r>
                <a:rPr lang="en-US" altLang="zh-CN" dirty="0" smtClean="0"/>
                <a:t>- </a:t>
              </a:r>
              <a:r>
                <a:rPr dirty="0" err="1" smtClean="0"/>
                <a:t>关联分析</a:t>
              </a:r>
              <a:endParaRPr dirty="0"/>
            </a:p>
          </p:txBody>
        </p:sp>
      </p:grpSp>
      <p:grpSp>
        <p:nvGrpSpPr>
          <p:cNvPr id="49" name="圆角矩形 3"/>
          <p:cNvGrpSpPr/>
          <p:nvPr/>
        </p:nvGrpSpPr>
        <p:grpSpPr>
          <a:xfrm>
            <a:off x="7922382" y="4743267"/>
            <a:ext cx="1221619" cy="624841"/>
            <a:chOff x="0" y="0"/>
            <a:chExt cx="1397159" cy="624840"/>
          </a:xfrm>
          <a:solidFill>
            <a:schemeClr val="accent5">
              <a:lumMod val="75000"/>
            </a:schemeClr>
          </a:solidFill>
        </p:grpSpPr>
        <p:sp>
          <p:nvSpPr>
            <p:cNvPr id="50" name="Rounded Rectangle"/>
            <p:cNvSpPr/>
            <p:nvPr/>
          </p:nvSpPr>
          <p:spPr>
            <a:xfrm>
              <a:off x="0" y="50368"/>
              <a:ext cx="1397160" cy="524104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51" name="SIEM方向…"/>
            <p:cNvSpPr txBox="1"/>
            <p:nvPr/>
          </p:nvSpPr>
          <p:spPr>
            <a:xfrm>
              <a:off x="25584" y="0"/>
              <a:ext cx="1345992" cy="6248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 err="1"/>
                <a:t>SIEM方向</a:t>
              </a:r>
              <a:endParaRPr dirty="0"/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 err="1"/>
                <a:t>支持国内主流厂商</a:t>
              </a:r>
              <a:endParaRPr dirty="0"/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 err="1"/>
                <a:t>标准化syslog,snmp</a:t>
              </a:r>
              <a:endParaRPr dirty="0"/>
            </a:p>
          </p:txBody>
        </p:sp>
      </p:grpSp>
      <p:grpSp>
        <p:nvGrpSpPr>
          <p:cNvPr id="52" name="圆角矩形 3"/>
          <p:cNvGrpSpPr/>
          <p:nvPr/>
        </p:nvGrpSpPr>
        <p:grpSpPr>
          <a:xfrm>
            <a:off x="7922382" y="4248480"/>
            <a:ext cx="1221619" cy="447041"/>
            <a:chOff x="0" y="0"/>
            <a:chExt cx="1397159" cy="447040"/>
          </a:xfrm>
          <a:solidFill>
            <a:schemeClr val="accent5">
              <a:lumMod val="75000"/>
            </a:schemeClr>
          </a:solidFill>
        </p:grpSpPr>
        <p:sp>
          <p:nvSpPr>
            <p:cNvPr id="53" name="Rounded Rectangle"/>
            <p:cNvSpPr/>
            <p:nvPr/>
          </p:nvSpPr>
          <p:spPr>
            <a:xfrm>
              <a:off x="0" y="50025"/>
              <a:ext cx="1397160" cy="346990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54" name="集成漏洞扫描…"/>
            <p:cNvSpPr txBox="1"/>
            <p:nvPr/>
          </p:nvSpPr>
          <p:spPr>
            <a:xfrm>
              <a:off x="16939" y="0"/>
              <a:ext cx="1363282" cy="4470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 err="1"/>
                <a:t>集成漏洞扫描</a:t>
              </a:r>
              <a:r>
                <a:rPr dirty="0"/>
                <a:t> 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 err="1"/>
                <a:t>主动防御</a:t>
              </a:r>
              <a:endParaRPr dirty="0"/>
            </a:p>
          </p:txBody>
        </p:sp>
      </p:grpSp>
      <p:grpSp>
        <p:nvGrpSpPr>
          <p:cNvPr id="55" name="圆角矩形 25"/>
          <p:cNvGrpSpPr/>
          <p:nvPr/>
        </p:nvGrpSpPr>
        <p:grpSpPr>
          <a:xfrm>
            <a:off x="6670671" y="1104765"/>
            <a:ext cx="2473329" cy="421641"/>
            <a:chOff x="0" y="0"/>
            <a:chExt cx="2576348" cy="421640"/>
          </a:xfrm>
        </p:grpSpPr>
        <p:sp>
          <p:nvSpPr>
            <p:cNvPr id="56" name="Rounded Rectangle"/>
            <p:cNvSpPr/>
            <p:nvPr/>
          </p:nvSpPr>
          <p:spPr>
            <a:xfrm>
              <a:off x="0" y="32178"/>
              <a:ext cx="2576349" cy="35728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57" name="Phase 4…"/>
            <p:cNvSpPr txBox="1"/>
            <p:nvPr/>
          </p:nvSpPr>
          <p:spPr>
            <a:xfrm>
              <a:off x="17441" y="0"/>
              <a:ext cx="2541467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Phase 4</a:t>
              </a:r>
            </a:p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FCS：2021年12月</a:t>
              </a:r>
            </a:p>
          </p:txBody>
        </p:sp>
      </p:grpSp>
      <p:sp>
        <p:nvSpPr>
          <p:cNvPr id="58" name="TextBox 30"/>
          <p:cNvSpPr txBox="1"/>
          <p:nvPr/>
        </p:nvSpPr>
        <p:spPr>
          <a:xfrm>
            <a:off x="7338465" y="5450238"/>
            <a:ext cx="114714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硬件设备</a:t>
            </a:r>
            <a:endParaRPr dirty="0"/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软件</a:t>
            </a:r>
            <a:endParaRPr dirty="0"/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安全服务</a:t>
            </a:r>
            <a:endParaRPr dirty="0"/>
          </a:p>
        </p:txBody>
      </p:sp>
      <p:grpSp>
        <p:nvGrpSpPr>
          <p:cNvPr id="59" name="圆角矩形 3"/>
          <p:cNvGrpSpPr/>
          <p:nvPr/>
        </p:nvGrpSpPr>
        <p:grpSpPr>
          <a:xfrm>
            <a:off x="5247925" y="3608446"/>
            <a:ext cx="1197362" cy="269241"/>
            <a:chOff x="0" y="0"/>
            <a:chExt cx="1197361" cy="269240"/>
          </a:xfrm>
          <a:solidFill>
            <a:schemeClr val="accent5">
              <a:lumMod val="75000"/>
            </a:schemeClr>
          </a:solidFill>
        </p:grpSpPr>
        <p:sp>
          <p:nvSpPr>
            <p:cNvPr id="60" name="Rounded Rectangle"/>
            <p:cNvSpPr/>
            <p:nvPr/>
          </p:nvSpPr>
          <p:spPr>
            <a:xfrm>
              <a:off x="0" y="27832"/>
              <a:ext cx="1197362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61" name="威胁处置链"/>
            <p:cNvSpPr txBox="1"/>
            <p:nvPr/>
          </p:nvSpPr>
          <p:spPr>
            <a:xfrm>
              <a:off x="10425" y="0"/>
              <a:ext cx="1176511" cy="2692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 err="1"/>
                <a:t>威胁处置链</a:t>
              </a:r>
              <a:endParaRPr dirty="0"/>
            </a:p>
          </p:txBody>
        </p:sp>
      </p:grpSp>
      <p:grpSp>
        <p:nvGrpSpPr>
          <p:cNvPr id="62" name="圆角矩形 3"/>
          <p:cNvGrpSpPr/>
          <p:nvPr/>
        </p:nvGrpSpPr>
        <p:grpSpPr>
          <a:xfrm>
            <a:off x="1489901" y="1945706"/>
            <a:ext cx="1046610" cy="269241"/>
            <a:chOff x="0" y="0"/>
            <a:chExt cx="1046608" cy="269240"/>
          </a:xfrm>
          <a:solidFill>
            <a:schemeClr val="accent5">
              <a:lumMod val="75000"/>
            </a:schemeClr>
          </a:solidFill>
        </p:grpSpPr>
        <p:sp>
          <p:nvSpPr>
            <p:cNvPr id="63" name="Rounded Rectangle"/>
            <p:cNvSpPr/>
            <p:nvPr/>
          </p:nvSpPr>
          <p:spPr>
            <a:xfrm>
              <a:off x="0" y="27832"/>
              <a:ext cx="1046609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64" name="安全态势"/>
            <p:cNvSpPr txBox="1"/>
            <p:nvPr/>
          </p:nvSpPr>
          <p:spPr>
            <a:xfrm>
              <a:off x="10425" y="0"/>
              <a:ext cx="1025759" cy="2692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 err="1"/>
                <a:t>安全态势</a:t>
              </a:r>
              <a:endParaRPr dirty="0"/>
            </a:p>
          </p:txBody>
        </p:sp>
      </p:grpSp>
      <p:grpSp>
        <p:nvGrpSpPr>
          <p:cNvPr id="65" name="圆角矩形 3"/>
          <p:cNvGrpSpPr/>
          <p:nvPr/>
        </p:nvGrpSpPr>
        <p:grpSpPr>
          <a:xfrm>
            <a:off x="133141" y="1947177"/>
            <a:ext cx="1087867" cy="400108"/>
            <a:chOff x="0" y="23466"/>
            <a:chExt cx="1087865" cy="400107"/>
          </a:xfrm>
          <a:solidFill>
            <a:schemeClr val="accent5">
              <a:lumMod val="75000"/>
            </a:schemeClr>
          </a:solidFill>
        </p:grpSpPr>
        <p:sp>
          <p:nvSpPr>
            <p:cNvPr id="66" name="Rounded Rectangle"/>
            <p:cNvSpPr/>
            <p:nvPr/>
          </p:nvSpPr>
          <p:spPr>
            <a:xfrm>
              <a:off x="0" y="67299"/>
              <a:ext cx="1087865" cy="312442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67" name="E/X/T 系列…"/>
            <p:cNvSpPr txBox="1"/>
            <p:nvPr/>
          </p:nvSpPr>
          <p:spPr>
            <a:xfrm>
              <a:off x="15251" y="23466"/>
              <a:ext cx="1057363" cy="40010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/>
                <a:t>E/X/T </a:t>
              </a:r>
              <a:r>
                <a:rPr dirty="0" err="1" smtClean="0"/>
                <a:t>系列</a:t>
              </a:r>
              <a:endParaRPr lang="en-US" dirty="0" smtClean="0"/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dirty="0" smtClean="0"/>
                <a:t>防火墙</a:t>
              </a:r>
              <a:r>
                <a:rPr dirty="0" err="1" smtClean="0"/>
                <a:t>接入</a:t>
              </a:r>
              <a:endParaRPr dirty="0"/>
            </a:p>
          </p:txBody>
        </p:sp>
      </p:grpSp>
      <p:grpSp>
        <p:nvGrpSpPr>
          <p:cNvPr id="68" name="圆角矩形 3"/>
          <p:cNvGrpSpPr/>
          <p:nvPr/>
        </p:nvGrpSpPr>
        <p:grpSpPr>
          <a:xfrm>
            <a:off x="1484604" y="2311359"/>
            <a:ext cx="1046610" cy="421641"/>
            <a:chOff x="0" y="0"/>
            <a:chExt cx="1046608" cy="421640"/>
          </a:xfrm>
          <a:solidFill>
            <a:schemeClr val="accent5">
              <a:lumMod val="75000"/>
            </a:schemeClr>
          </a:solidFill>
        </p:grpSpPr>
        <p:sp>
          <p:nvSpPr>
            <p:cNvPr id="69" name="Rounded Rectangle"/>
            <p:cNvSpPr/>
            <p:nvPr/>
          </p:nvSpPr>
          <p:spPr>
            <a:xfrm>
              <a:off x="0" y="54599"/>
              <a:ext cx="1046609" cy="312442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70" name="BDS/IPS/IDS…"/>
            <p:cNvSpPr txBox="1"/>
            <p:nvPr/>
          </p:nvSpPr>
          <p:spPr>
            <a:xfrm>
              <a:off x="15251" y="0"/>
              <a:ext cx="1016107" cy="4216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/>
                <a:t>BDS/IPS/IDS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 err="1"/>
                <a:t>产品接入</a:t>
              </a:r>
              <a:endParaRPr dirty="0"/>
            </a:p>
          </p:txBody>
        </p:sp>
      </p:grpSp>
      <p:grpSp>
        <p:nvGrpSpPr>
          <p:cNvPr id="71" name="圆角矩形 3"/>
          <p:cNvGrpSpPr/>
          <p:nvPr/>
        </p:nvGrpSpPr>
        <p:grpSpPr>
          <a:xfrm>
            <a:off x="6668512" y="4349307"/>
            <a:ext cx="1046611" cy="315692"/>
            <a:chOff x="0" y="27832"/>
            <a:chExt cx="1046609" cy="213577"/>
          </a:xfrm>
          <a:solidFill>
            <a:schemeClr val="accent5">
              <a:lumMod val="75000"/>
            </a:schemeClr>
          </a:solidFill>
        </p:grpSpPr>
        <p:sp>
          <p:nvSpPr>
            <p:cNvPr id="72" name="Rounded Rectangle"/>
            <p:cNvSpPr/>
            <p:nvPr/>
          </p:nvSpPr>
          <p:spPr>
            <a:xfrm>
              <a:off x="0" y="27832"/>
              <a:ext cx="1046609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73" name="知识库"/>
            <p:cNvSpPr txBox="1"/>
            <p:nvPr/>
          </p:nvSpPr>
          <p:spPr>
            <a:xfrm>
              <a:off x="10425" y="51332"/>
              <a:ext cx="1025759" cy="166576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 smtClean="0"/>
                <a:t>安全</a:t>
              </a:r>
              <a:r>
                <a:rPr dirty="0" err="1" smtClean="0"/>
                <a:t>知识库</a:t>
              </a:r>
              <a:endParaRPr dirty="0"/>
            </a:p>
          </p:txBody>
        </p:sp>
      </p:grpSp>
      <p:grpSp>
        <p:nvGrpSpPr>
          <p:cNvPr id="74" name="圆角矩形 25"/>
          <p:cNvGrpSpPr/>
          <p:nvPr/>
        </p:nvGrpSpPr>
        <p:grpSpPr>
          <a:xfrm>
            <a:off x="3910621" y="1119078"/>
            <a:ext cx="2534666" cy="421641"/>
            <a:chOff x="0" y="0"/>
            <a:chExt cx="2534664" cy="421640"/>
          </a:xfrm>
        </p:grpSpPr>
        <p:sp>
          <p:nvSpPr>
            <p:cNvPr id="75" name="Rounded Rectangle"/>
            <p:cNvSpPr/>
            <p:nvPr/>
          </p:nvSpPr>
          <p:spPr>
            <a:xfrm>
              <a:off x="0" y="32178"/>
              <a:ext cx="2534665" cy="35728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76" name="Phase 3…"/>
            <p:cNvSpPr txBox="1"/>
            <p:nvPr/>
          </p:nvSpPr>
          <p:spPr>
            <a:xfrm>
              <a:off x="17440" y="0"/>
              <a:ext cx="2499784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Phase 3</a:t>
              </a:r>
            </a:p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FCS：2019年12月</a:t>
              </a:r>
            </a:p>
          </p:txBody>
        </p:sp>
      </p:grpSp>
      <p:sp>
        <p:nvSpPr>
          <p:cNvPr id="77" name="直接连接符 79"/>
          <p:cNvSpPr/>
          <p:nvPr/>
        </p:nvSpPr>
        <p:spPr>
          <a:xfrm>
            <a:off x="5108718" y="1893387"/>
            <a:ext cx="13224" cy="2546103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" name="TextBox 50"/>
          <p:cNvSpPr txBox="1"/>
          <p:nvPr/>
        </p:nvSpPr>
        <p:spPr>
          <a:xfrm>
            <a:off x="1745487" y="1603039"/>
            <a:ext cx="1692670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100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>
                <a:solidFill>
                  <a:schemeClr val="accent3">
                    <a:lumMod val="50000"/>
                  </a:schemeClr>
                </a:solidFill>
              </a:rPr>
              <a:t>从安全态势呈现切入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9" name="TextBox 50"/>
          <p:cNvSpPr txBox="1"/>
          <p:nvPr/>
        </p:nvSpPr>
        <p:spPr>
          <a:xfrm>
            <a:off x="4388496" y="1602888"/>
            <a:ext cx="1692670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100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产品</a:t>
            </a:r>
            <a:r>
              <a:rPr dirty="0" err="1" smtClean="0">
                <a:solidFill>
                  <a:schemeClr val="accent3">
                    <a:lumMod val="50000"/>
                  </a:schemeClr>
                </a:solidFill>
              </a:rPr>
              <a:t>融合</a:t>
            </a:r>
            <a:r>
              <a:rPr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accent3">
                    <a:lumMod val="50000"/>
                  </a:schemeClr>
                </a:solidFill>
              </a:rPr>
              <a:t>– </a:t>
            </a:r>
            <a:r>
              <a:rPr dirty="0" err="1" smtClean="0">
                <a:solidFill>
                  <a:schemeClr val="accent3">
                    <a:lumMod val="50000"/>
                  </a:schemeClr>
                </a:solidFill>
              </a:rPr>
              <a:t>联动防御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体系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0" name="TextBox 50"/>
          <p:cNvSpPr txBox="1"/>
          <p:nvPr/>
        </p:nvSpPr>
        <p:spPr>
          <a:xfrm>
            <a:off x="6929175" y="1575492"/>
            <a:ext cx="1692670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100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 smtClean="0">
                <a:solidFill>
                  <a:schemeClr val="accent3">
                    <a:lumMod val="50000"/>
                  </a:schemeClr>
                </a:solidFill>
              </a:rPr>
              <a:t>山石智能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大数据分析平台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81" name="圆角矩形 3"/>
          <p:cNvGrpSpPr/>
          <p:nvPr/>
        </p:nvGrpSpPr>
        <p:grpSpPr>
          <a:xfrm>
            <a:off x="146242" y="2439921"/>
            <a:ext cx="1087867" cy="553996"/>
            <a:chOff x="0" y="65138"/>
            <a:chExt cx="1087865" cy="316763"/>
          </a:xfrm>
          <a:solidFill>
            <a:schemeClr val="accent5">
              <a:lumMod val="75000"/>
            </a:schemeClr>
          </a:solidFill>
        </p:grpSpPr>
        <p:sp>
          <p:nvSpPr>
            <p:cNvPr id="82" name="Rounded Rectangle"/>
            <p:cNvSpPr/>
            <p:nvPr/>
          </p:nvSpPr>
          <p:spPr>
            <a:xfrm>
              <a:off x="0" y="67299"/>
              <a:ext cx="1087865" cy="312442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83" name="E/X/T 系列…"/>
            <p:cNvSpPr txBox="1"/>
            <p:nvPr/>
          </p:nvSpPr>
          <p:spPr>
            <a:xfrm>
              <a:off x="15251" y="65138"/>
              <a:ext cx="1057363" cy="316763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dirty="0" smtClean="0"/>
                <a:t>应用统计</a:t>
              </a:r>
              <a:endParaRPr lang="en-US" altLang="zh-CN" dirty="0" smtClean="0"/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dirty="0" smtClean="0"/>
                <a:t>网络、流量统计</a:t>
              </a:r>
              <a:endParaRPr lang="en-US" altLang="zh-CN" dirty="0" smtClean="0"/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dirty="0" smtClean="0"/>
                <a:t>接口统计</a:t>
              </a:r>
              <a:endParaRPr dirty="0"/>
            </a:p>
          </p:txBody>
        </p:sp>
      </p:grpSp>
      <p:sp>
        <p:nvSpPr>
          <p:cNvPr id="89" name="Rounded Rectangle"/>
          <p:cNvSpPr/>
          <p:nvPr/>
        </p:nvSpPr>
        <p:spPr>
          <a:xfrm>
            <a:off x="139270" y="3102253"/>
            <a:ext cx="1087867" cy="312443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90" name="E/X/T 系列…"/>
          <p:cNvSpPr txBox="1"/>
          <p:nvPr/>
        </p:nvSpPr>
        <p:spPr>
          <a:xfrm>
            <a:off x="154521" y="3163645"/>
            <a:ext cx="1057365" cy="24621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/>
          <a:p>
            <a:pPr algn="ctr">
              <a:defRPr sz="1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 smtClean="0"/>
              <a:t>基础的日志汇聚</a:t>
            </a:r>
            <a:endParaRPr dirty="0"/>
          </a:p>
        </p:txBody>
      </p:sp>
      <p:grpSp>
        <p:nvGrpSpPr>
          <p:cNvPr id="91" name="圆角矩形 3"/>
          <p:cNvGrpSpPr/>
          <p:nvPr/>
        </p:nvGrpSpPr>
        <p:grpSpPr>
          <a:xfrm>
            <a:off x="5232201" y="1947095"/>
            <a:ext cx="1149714" cy="246219"/>
            <a:chOff x="0" y="11511"/>
            <a:chExt cx="1046609" cy="246218"/>
          </a:xfrm>
          <a:solidFill>
            <a:schemeClr val="accent5">
              <a:lumMod val="75000"/>
            </a:schemeClr>
          </a:solidFill>
        </p:grpSpPr>
        <p:sp>
          <p:nvSpPr>
            <p:cNvPr id="92" name="Rounded Rectangle"/>
            <p:cNvSpPr/>
            <p:nvPr/>
          </p:nvSpPr>
          <p:spPr>
            <a:xfrm>
              <a:off x="0" y="27832"/>
              <a:ext cx="1046609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3" name="运维态势"/>
            <p:cNvSpPr txBox="1"/>
            <p:nvPr/>
          </p:nvSpPr>
          <p:spPr>
            <a:xfrm>
              <a:off x="10425" y="11511"/>
              <a:ext cx="1025759" cy="24621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 smtClean="0"/>
                <a:t>上网行为态势</a:t>
              </a:r>
              <a:endParaRPr dirty="0"/>
            </a:p>
          </p:txBody>
        </p:sp>
      </p:grpSp>
      <p:sp>
        <p:nvSpPr>
          <p:cNvPr id="94" name="运维态势"/>
          <p:cNvSpPr txBox="1"/>
          <p:nvPr/>
        </p:nvSpPr>
        <p:spPr>
          <a:xfrm>
            <a:off x="6600023" y="3135364"/>
            <a:ext cx="1126810" cy="24621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>
            <a:lvl1pPr algn="ctr">
              <a:defRPr sz="1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用户信誉管理</a:t>
            </a:r>
            <a:endParaRPr dirty="0"/>
          </a:p>
        </p:txBody>
      </p:sp>
      <p:sp>
        <p:nvSpPr>
          <p:cNvPr id="97" name="运维态势"/>
          <p:cNvSpPr txBox="1"/>
          <p:nvPr/>
        </p:nvSpPr>
        <p:spPr>
          <a:xfrm>
            <a:off x="2680704" y="2684655"/>
            <a:ext cx="1126810" cy="24621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>
            <a:lvl1pPr algn="ctr">
              <a:defRPr sz="1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核心资产安全分析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70589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讨论议题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="" xmlns:a16="http://schemas.microsoft.com/office/drawing/2014/main" id="{4C150039-E42F-46F7-B210-EDF05460C6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4326" y="1100518"/>
            <a:ext cx="8115348" cy="48956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您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最希望能在态势感知平台上，看到什么？ 说说您对态势感知平台的愿景。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没有威胁情报都不好意思说是态势感知平台，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那么您觉得威胁情报对您有哪些价值？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对于国内主流第三方的安全设备日志和各类终端的信息收集 是否是必须的？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您觉得对于威胁分析、威胁预测的分析类平台，还需要有哪些功能？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87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4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标题 21"/>
          <p:cNvSpPr txBox="1">
            <a:spLocks noGrp="1"/>
          </p:cNvSpPr>
          <p:nvPr>
            <p:ph type="title"/>
          </p:nvPr>
        </p:nvSpPr>
        <p:spPr>
          <a:xfrm>
            <a:off x="414991" y="356919"/>
            <a:ext cx="7357386" cy="454332"/>
          </a:xfrm>
          <a:prstGeom prst="rect">
            <a:avLst/>
          </a:prstGeom>
        </p:spPr>
        <p:txBody>
          <a:bodyPr>
            <a:noAutofit/>
          </a:bodyPr>
          <a:lstStyle>
            <a:lvl1pPr defTabSz="749808">
              <a:defRPr sz="2952"/>
            </a:lvl1pPr>
          </a:lstStyle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市场背景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6" name="文本框 6"/>
          <p:cNvSpPr txBox="1"/>
          <p:nvPr/>
        </p:nvSpPr>
        <p:spPr>
          <a:xfrm>
            <a:off x="4453553" y="7529497"/>
            <a:ext cx="21976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互联网+大数据无法有效利用</a:t>
            </a:r>
          </a:p>
        </p:txBody>
      </p:sp>
      <p:grpSp>
        <p:nvGrpSpPr>
          <p:cNvPr id="302" name="组合 30"/>
          <p:cNvGrpSpPr/>
          <p:nvPr/>
        </p:nvGrpSpPr>
        <p:grpSpPr>
          <a:xfrm>
            <a:off x="414991" y="1023772"/>
            <a:ext cx="8438572" cy="4812860"/>
            <a:chOff x="0" y="-331670"/>
            <a:chExt cx="11251427" cy="5760077"/>
          </a:xfrm>
        </p:grpSpPr>
        <p:sp>
          <p:nvSpPr>
            <p:cNvPr id="287" name="文本框 1"/>
            <p:cNvSpPr txBox="1"/>
            <p:nvPr/>
          </p:nvSpPr>
          <p:spPr>
            <a:xfrm>
              <a:off x="7791972" y="5120632"/>
              <a:ext cx="3459455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50" dirty="0" err="1"/>
                <a:t>安全防护和安全信息的“孤岛”各自为战</a:t>
              </a:r>
              <a:endParaRPr sz="1050" dirty="0"/>
            </a:p>
          </p:txBody>
        </p:sp>
        <p:pic>
          <p:nvPicPr>
            <p:cNvPr id="288" name="图片 2" descr="图片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945802" y="2866004"/>
              <a:ext cx="2935161" cy="1713063"/>
            </a:xfrm>
            <a:prstGeom prst="roundRect">
              <a:avLst>
                <a:gd name="adj" fmla="val 2667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89" name="文本框 5"/>
            <p:cNvSpPr txBox="1"/>
            <p:nvPr/>
          </p:nvSpPr>
          <p:spPr>
            <a:xfrm>
              <a:off x="4310223" y="5120633"/>
              <a:ext cx="3274574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50" dirty="0" err="1"/>
                <a:t>多厂商、多类型产品导致运维成本提高</a:t>
              </a:r>
              <a:endParaRPr sz="1050" dirty="0"/>
            </a:p>
          </p:txBody>
        </p:sp>
        <p:pic>
          <p:nvPicPr>
            <p:cNvPr id="290" name="图片 3" descr="图片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09658" y="2881348"/>
              <a:ext cx="2904283" cy="1713063"/>
            </a:xfrm>
            <a:prstGeom prst="roundRect">
              <a:avLst>
                <a:gd name="adj" fmla="val 200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91" name="图片 8" descr="图片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74497" y="-31627"/>
              <a:ext cx="2935161" cy="1718845"/>
            </a:xfrm>
            <a:prstGeom prst="roundRect">
              <a:avLst>
                <a:gd name="adj" fmla="val 2687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92" name="文本框 11"/>
            <p:cNvSpPr txBox="1"/>
            <p:nvPr/>
          </p:nvSpPr>
          <p:spPr>
            <a:xfrm>
              <a:off x="1307261" y="1717968"/>
              <a:ext cx="3706338" cy="3388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lnSpc>
                  <a:spcPct val="150000"/>
                </a:lnSpc>
              </a:pPr>
              <a:endParaRPr sz="1050" dirty="0"/>
            </a:p>
          </p:txBody>
        </p:sp>
        <p:pic>
          <p:nvPicPr>
            <p:cNvPr id="293" name="图片 7" descr="图片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071581" y="31720"/>
              <a:ext cx="2871641" cy="1718846"/>
            </a:xfrm>
            <a:prstGeom prst="roundRect">
              <a:avLst>
                <a:gd name="adj" fmla="val 2687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94" name="文本框 12"/>
            <p:cNvSpPr txBox="1"/>
            <p:nvPr/>
          </p:nvSpPr>
          <p:spPr>
            <a:xfrm>
              <a:off x="6979656" y="1868471"/>
              <a:ext cx="3055490" cy="276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sz="1050" dirty="0" smtClean="0"/>
                <a:t>大</a:t>
              </a:r>
              <a:r>
                <a:rPr lang="zh-CN" altLang="en-US" sz="1050" dirty="0"/>
                <a:t>数据时代智能技术、</a:t>
              </a:r>
              <a:r>
                <a:rPr lang="en-US" altLang="zh-CN" sz="1050" dirty="0"/>
                <a:t>AI</a:t>
              </a:r>
              <a:r>
                <a:rPr lang="zh-CN" altLang="en-US" sz="1050" dirty="0"/>
                <a:t>技术的融合</a:t>
              </a:r>
              <a:endParaRPr sz="1050" dirty="0"/>
            </a:p>
          </p:txBody>
        </p:sp>
        <p:sp>
          <p:nvSpPr>
            <p:cNvPr id="295" name="文本框 13"/>
            <p:cNvSpPr txBox="1"/>
            <p:nvPr/>
          </p:nvSpPr>
          <p:spPr>
            <a:xfrm>
              <a:off x="1047559" y="5120634"/>
              <a:ext cx="3055490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50" dirty="0" err="1"/>
                <a:t>运维程度，精细化管理导向持续投入</a:t>
              </a:r>
              <a:endParaRPr sz="1050" dirty="0"/>
            </a:p>
          </p:txBody>
        </p:sp>
        <p:pic>
          <p:nvPicPr>
            <p:cNvPr id="296" name="图片 9" descr="图片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47558" y="2884806"/>
              <a:ext cx="2930238" cy="1713064"/>
            </a:xfrm>
            <a:prstGeom prst="roundRect">
              <a:avLst>
                <a:gd name="adj" fmla="val 3325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97" name="直接连接符 22"/>
            <p:cNvSpPr/>
            <p:nvPr/>
          </p:nvSpPr>
          <p:spPr>
            <a:xfrm>
              <a:off x="5517539" y="-331670"/>
              <a:ext cx="9611" cy="2735386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298" name="直接连接符 25"/>
            <p:cNvSpPr/>
            <p:nvPr/>
          </p:nvSpPr>
          <p:spPr>
            <a:xfrm>
              <a:off x="0" y="2403715"/>
              <a:ext cx="10979728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299" name="文本框 27"/>
            <p:cNvSpPr txBox="1"/>
            <p:nvPr/>
          </p:nvSpPr>
          <p:spPr>
            <a:xfrm>
              <a:off x="177559" y="346417"/>
              <a:ext cx="421847" cy="10774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algn="ctr"/>
              <a:r>
                <a:rPr lang="zh-CN" altLang="en-US" sz="1350" dirty="0"/>
                <a:t>政策</a:t>
              </a:r>
              <a:r>
                <a:rPr lang="zh-CN" altLang="en-US" sz="1350" dirty="0" smtClean="0"/>
                <a:t>引导</a:t>
              </a:r>
              <a:endParaRPr sz="1350" dirty="0"/>
            </a:p>
          </p:txBody>
        </p:sp>
        <p:sp>
          <p:nvSpPr>
            <p:cNvPr id="300" name="文本框 28"/>
            <p:cNvSpPr txBox="1"/>
            <p:nvPr/>
          </p:nvSpPr>
          <p:spPr>
            <a:xfrm>
              <a:off x="10412317" y="341893"/>
              <a:ext cx="410893" cy="10774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algn="ctr"/>
              <a:r>
                <a:rPr lang="zh-CN" altLang="en-US" sz="1350" dirty="0" smtClean="0"/>
                <a:t>技术趋势</a:t>
              </a:r>
              <a:endParaRPr sz="1350" dirty="0"/>
            </a:p>
          </p:txBody>
        </p:sp>
        <p:sp>
          <p:nvSpPr>
            <p:cNvPr id="301" name="文本框 29"/>
            <p:cNvSpPr txBox="1"/>
            <p:nvPr/>
          </p:nvSpPr>
          <p:spPr>
            <a:xfrm>
              <a:off x="188512" y="3562844"/>
              <a:ext cx="410893" cy="10774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algn="ctr"/>
              <a:r>
                <a:rPr sz="1350"/>
                <a:t>实际应用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1399566" y="2735266"/>
            <a:ext cx="257823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/>
                <a:ea typeface="微软雅黑"/>
                <a:cs typeface="微软雅黑"/>
              </a:rPr>
              <a:t>“全天候全方位感知网络安全态势，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/>
                <a:ea typeface="微软雅黑"/>
                <a:cs typeface="微软雅黑"/>
              </a:rPr>
              <a:t>       增强网络安全防御能力和威慑能力"</a:t>
            </a:r>
          </a:p>
        </p:txBody>
      </p:sp>
    </p:spTree>
    <p:extLst>
      <p:ext uri="{BB962C8B-B14F-4D97-AF65-F5344CB8AC3E}">
        <p14:creationId xmlns:p14="http://schemas.microsoft.com/office/powerpoint/2010/main" val="126437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>
          <a:xfrm>
            <a:off x="460009" y="248007"/>
            <a:ext cx="8001024" cy="587374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发展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趋势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="" xmlns:a16="http://schemas.microsoft.com/office/drawing/2014/main" id="{E478EF4D-E583-4052-A4D6-AF70D1770A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4187089"/>
              </p:ext>
            </p:extLst>
          </p:nvPr>
        </p:nvGraphicFramePr>
        <p:xfrm>
          <a:off x="235673" y="2282680"/>
          <a:ext cx="8927183" cy="2880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5" name="Picture 63" descr="F:\山石网科\内部文件\icon\新建文件夹\Infranet Icons-0507-77.png">
            <a:extLst>
              <a:ext uri="{FF2B5EF4-FFF2-40B4-BE49-F238E27FC236}">
                <a16:creationId xmlns="" xmlns:a16="http://schemas.microsoft.com/office/drawing/2014/main" id="{6A7D8064-99DD-41C9-A6D8-EF9EDFF8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815" y="1863451"/>
            <a:ext cx="360759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EBEF7D0C-9FCD-430F-88AB-890132104D7A}"/>
              </a:ext>
            </a:extLst>
          </p:cNvPr>
          <p:cNvSpPr txBox="1"/>
          <p:nvPr/>
        </p:nvSpPr>
        <p:spPr>
          <a:xfrm>
            <a:off x="7474047" y="1875230"/>
            <a:ext cx="9869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未来的市场需求怎样的安全产品</a:t>
            </a:r>
          </a:p>
        </p:txBody>
      </p:sp>
      <p:graphicFrame>
        <p:nvGraphicFramePr>
          <p:cNvPr id="53" name="图示 52">
            <a:extLst>
              <a:ext uri="{FF2B5EF4-FFF2-40B4-BE49-F238E27FC236}">
                <a16:creationId xmlns="" xmlns:a16="http://schemas.microsoft.com/office/drawing/2014/main" id="{62659281-0153-4748-AE5A-A6454CA9DD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4995458"/>
              </p:ext>
            </p:extLst>
          </p:nvPr>
        </p:nvGraphicFramePr>
        <p:xfrm>
          <a:off x="788953" y="5514137"/>
          <a:ext cx="8075145" cy="316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54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84425139-B585-4D47-91ED-819729743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6" y="3216949"/>
            <a:ext cx="150019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文本框 54">
            <a:extLst>
              <a:ext uri="{FF2B5EF4-FFF2-40B4-BE49-F238E27FC236}">
                <a16:creationId xmlns="" xmlns:a16="http://schemas.microsoft.com/office/drawing/2014/main" id="{1131C160-D6C3-459A-8933-C8E30423A1C5}"/>
              </a:ext>
            </a:extLst>
          </p:cNvPr>
          <p:cNvSpPr txBox="1"/>
          <p:nvPr/>
        </p:nvSpPr>
        <p:spPr>
          <a:xfrm>
            <a:off x="1877360" y="2968697"/>
            <a:ext cx="9869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安全市场发展的刚需性产品</a:t>
            </a:r>
          </a:p>
        </p:txBody>
      </p:sp>
      <p:pic>
        <p:nvPicPr>
          <p:cNvPr id="56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FBF0F54B-819E-4EC0-95F3-DB6AF2635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341" y="2888576"/>
            <a:ext cx="150019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文本框 56">
            <a:extLst>
              <a:ext uri="{FF2B5EF4-FFF2-40B4-BE49-F238E27FC236}">
                <a16:creationId xmlns="" xmlns:a16="http://schemas.microsoft.com/office/drawing/2014/main" id="{1B23CF47-0EEA-41CC-8EA2-B3CC0B3F4419}"/>
              </a:ext>
            </a:extLst>
          </p:cNvPr>
          <p:cNvSpPr txBox="1"/>
          <p:nvPr/>
        </p:nvSpPr>
        <p:spPr>
          <a:xfrm>
            <a:off x="266428" y="3228728"/>
            <a:ext cx="12619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满足合规性检查产品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缺乏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实用性价值</a:t>
            </a:r>
          </a:p>
        </p:txBody>
      </p:sp>
      <p:pic>
        <p:nvPicPr>
          <p:cNvPr id="58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646E45D8-C27C-4D73-94FE-94773733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841" y="2548136"/>
            <a:ext cx="150019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文本框 58">
            <a:extLst>
              <a:ext uri="{FF2B5EF4-FFF2-40B4-BE49-F238E27FC236}">
                <a16:creationId xmlns="" xmlns:a16="http://schemas.microsoft.com/office/drawing/2014/main" id="{55E46C6B-408B-4A50-A4F0-B6EEE146C709}"/>
              </a:ext>
            </a:extLst>
          </p:cNvPr>
          <p:cNvSpPr txBox="1"/>
          <p:nvPr/>
        </p:nvSpPr>
        <p:spPr>
          <a:xfrm>
            <a:off x="3659805" y="2628257"/>
            <a:ext cx="11667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行业客户核心诉求差异化明显</a:t>
            </a:r>
          </a:p>
        </p:txBody>
      </p:sp>
      <p:pic>
        <p:nvPicPr>
          <p:cNvPr id="60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FDD9E000-61A4-46B4-8C4B-19E5170EE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5" y="2217905"/>
            <a:ext cx="150019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文本框 60">
            <a:extLst>
              <a:ext uri="{FF2B5EF4-FFF2-40B4-BE49-F238E27FC236}">
                <a16:creationId xmlns="" xmlns:a16="http://schemas.microsoft.com/office/drawing/2014/main" id="{AE8847A1-8791-4E0E-8A7B-5DD5D5634955}"/>
              </a:ext>
            </a:extLst>
          </p:cNvPr>
          <p:cNvSpPr txBox="1"/>
          <p:nvPr/>
        </p:nvSpPr>
        <p:spPr>
          <a:xfrm>
            <a:off x="5315534" y="2310352"/>
            <a:ext cx="12839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专业化安全运维成本高，需求持续投入</a:t>
            </a:r>
          </a:p>
        </p:txBody>
      </p:sp>
    </p:spTree>
    <p:extLst>
      <p:ext uri="{BB962C8B-B14F-4D97-AF65-F5344CB8AC3E}">
        <p14:creationId xmlns:p14="http://schemas.microsoft.com/office/powerpoint/2010/main" val="321830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48" y="2312670"/>
            <a:ext cx="2519127" cy="1686768"/>
          </a:xfrm>
          <a:prstGeom prst="rect">
            <a:avLst/>
          </a:prstGeom>
        </p:spPr>
      </p:pic>
      <p:sp>
        <p:nvSpPr>
          <p:cNvPr id="5" name="同心圆 4"/>
          <p:cNvSpPr/>
          <p:nvPr/>
        </p:nvSpPr>
        <p:spPr>
          <a:xfrm>
            <a:off x="2542356" y="1428759"/>
            <a:ext cx="4033890" cy="3976915"/>
          </a:xfrm>
          <a:prstGeom prst="donut">
            <a:avLst>
              <a:gd name="adj" fmla="val 9345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标题 21"/>
          <p:cNvSpPr>
            <a:spLocks noGrp="1"/>
          </p:cNvSpPr>
          <p:nvPr>
            <p:ph type="title"/>
          </p:nvPr>
        </p:nvSpPr>
        <p:spPr>
          <a:xfrm>
            <a:off x="358463" y="224529"/>
            <a:ext cx="8001024" cy="587374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网络安全攻防新形势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ounded Rectangle"/>
          <p:cNvSpPr/>
          <p:nvPr/>
        </p:nvSpPr>
        <p:spPr>
          <a:xfrm>
            <a:off x="518474" y="1525684"/>
            <a:ext cx="3308805" cy="1302358"/>
          </a:xfrm>
          <a:prstGeom prst="roundRect">
            <a:avLst>
              <a:gd name="adj" fmla="val 7500"/>
            </a:avLst>
          </a:prstGeom>
          <a:gradFill flip="none" rotWithShape="1">
            <a:gsLst>
              <a:gs pos="0">
                <a:srgbClr val="F88D73"/>
              </a:gs>
              <a:gs pos="50000">
                <a:srgbClr val="FD7A55"/>
              </a:gs>
              <a:gs pos="100000">
                <a:srgbClr val="E46947"/>
              </a:gs>
            </a:gsLst>
            <a:lin ang="5400000" scaled="0"/>
          </a:gra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314"/>
          </a:p>
        </p:txBody>
      </p:sp>
      <p:sp>
        <p:nvSpPr>
          <p:cNvPr id="17" name="统一威胁关联分析"/>
          <p:cNvSpPr txBox="1"/>
          <p:nvPr/>
        </p:nvSpPr>
        <p:spPr>
          <a:xfrm>
            <a:off x="1038121" y="1630560"/>
            <a:ext cx="2269509" cy="10926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 smtClean="0"/>
              <a:t>专业智能 攻击手段</a:t>
            </a:r>
            <a:endParaRPr lang="en-US" altLang="zh-CN" b="1" dirty="0" smtClean="0"/>
          </a:p>
          <a:p>
            <a:endParaRPr lang="en-US" sz="1050" dirty="0"/>
          </a:p>
          <a:p>
            <a:pPr algn="l"/>
            <a:r>
              <a:rPr lang="en-US" altLang="zh-CN" sz="1050" dirty="0" smtClean="0"/>
              <a:t>· 0-Day</a:t>
            </a:r>
            <a:r>
              <a:rPr lang="zh-CN" altLang="en-US" sz="1050" dirty="0" smtClean="0"/>
              <a:t>漏洞利用</a:t>
            </a:r>
            <a:r>
              <a:rPr lang="en-US" altLang="zh-CN" sz="1050" dirty="0" smtClean="0"/>
              <a:t> / </a:t>
            </a:r>
            <a:r>
              <a:rPr lang="zh-CN" altLang="en-US" sz="1050" dirty="0" smtClean="0"/>
              <a:t>脚本高度自动化</a:t>
            </a:r>
            <a:endParaRPr lang="en-US" altLang="zh-CN" sz="1050" dirty="0" smtClean="0"/>
          </a:p>
          <a:p>
            <a:pPr algn="l"/>
            <a:r>
              <a:rPr lang="en-US" altLang="zh-CN" sz="1050" dirty="0" smtClean="0"/>
              <a:t>· APT</a:t>
            </a:r>
            <a:r>
              <a:rPr lang="zh-CN" altLang="en-US" sz="1050" dirty="0" smtClean="0"/>
              <a:t>攻击 </a:t>
            </a:r>
            <a:r>
              <a:rPr lang="en-US" altLang="zh-CN" sz="1050" dirty="0" smtClean="0"/>
              <a:t>/ </a:t>
            </a:r>
            <a:r>
              <a:rPr lang="zh-CN" altLang="en-US" sz="1050" dirty="0" smtClean="0"/>
              <a:t>水坑攻击 隐蔽性高</a:t>
            </a:r>
            <a:endParaRPr lang="en-US" altLang="zh-CN" sz="1050" dirty="0" smtClean="0"/>
          </a:p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覆盖 网络，</a:t>
            </a:r>
            <a:r>
              <a:rPr lang="en-US" altLang="zh-CN" sz="1050" dirty="0" smtClean="0"/>
              <a:t>Web</a:t>
            </a:r>
            <a:r>
              <a:rPr lang="zh-CN" altLang="en-US" sz="1050" dirty="0" smtClean="0"/>
              <a:t>，移动端等范围广</a:t>
            </a:r>
            <a:endParaRPr lang="en-US" sz="1050" dirty="0" smtClean="0"/>
          </a:p>
          <a:p>
            <a:endParaRPr sz="1050" dirty="0"/>
          </a:p>
        </p:txBody>
      </p:sp>
      <p:sp>
        <p:nvSpPr>
          <p:cNvPr id="18" name="全局安全态势呈现"/>
          <p:cNvSpPr txBox="1"/>
          <p:nvPr/>
        </p:nvSpPr>
        <p:spPr>
          <a:xfrm>
            <a:off x="1412475" y="2871363"/>
            <a:ext cx="1520799" cy="284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 smtClean="0">
                <a:solidFill>
                  <a:srgbClr val="F57E5D"/>
                </a:solidFill>
              </a:rPr>
              <a:t>检测难，看不见</a:t>
            </a:r>
            <a:endParaRPr b="1" dirty="0">
              <a:solidFill>
                <a:srgbClr val="F57E5D"/>
              </a:solidFill>
            </a:endParaRPr>
          </a:p>
        </p:txBody>
      </p:sp>
      <p:sp>
        <p:nvSpPr>
          <p:cNvPr id="19" name="Rounded Rectangle"/>
          <p:cNvSpPr/>
          <p:nvPr/>
        </p:nvSpPr>
        <p:spPr>
          <a:xfrm>
            <a:off x="5291323" y="1525683"/>
            <a:ext cx="2768591" cy="1302359"/>
          </a:xfrm>
          <a:prstGeom prst="roundRect">
            <a:avLst>
              <a:gd name="adj" fmla="val 7500"/>
            </a:avLst>
          </a:prstGeom>
          <a:gradFill flip="none" rotWithShape="1">
            <a:gsLst>
              <a:gs pos="0">
                <a:srgbClr val="69A05C"/>
              </a:gs>
              <a:gs pos="50000">
                <a:srgbClr val="51983C"/>
              </a:gs>
              <a:gs pos="100000">
                <a:srgbClr val="468A31"/>
              </a:gs>
            </a:gsLst>
            <a:lin ang="5400000" scaled="0"/>
          </a:gra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314"/>
          </a:p>
        </p:txBody>
      </p:sp>
      <p:sp>
        <p:nvSpPr>
          <p:cNvPr id="20" name="Rounded Rectangle"/>
          <p:cNvSpPr/>
          <p:nvPr/>
        </p:nvSpPr>
        <p:spPr>
          <a:xfrm>
            <a:off x="518474" y="4006391"/>
            <a:ext cx="3308805" cy="1302359"/>
          </a:xfrm>
          <a:prstGeom prst="roundRect">
            <a:avLst>
              <a:gd name="adj" fmla="val 7500"/>
            </a:avLst>
          </a:prstGeom>
          <a:gradFill flip="none" rotWithShape="1">
            <a:gsLst>
              <a:gs pos="0">
                <a:srgbClr val="689680"/>
              </a:gs>
              <a:gs pos="50000">
                <a:srgbClr val="4F8C70"/>
              </a:gs>
              <a:gs pos="100000">
                <a:srgbClr val="437E63"/>
              </a:gs>
            </a:gsLst>
            <a:lin ang="5400000" scaled="0"/>
          </a:gra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314"/>
          </a:p>
        </p:txBody>
      </p:sp>
      <p:sp>
        <p:nvSpPr>
          <p:cNvPr id="21" name="全局安全态势呈现"/>
          <p:cNvSpPr txBox="1"/>
          <p:nvPr/>
        </p:nvSpPr>
        <p:spPr>
          <a:xfrm>
            <a:off x="5915218" y="2871363"/>
            <a:ext cx="1520799" cy="284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>
                <a:solidFill>
                  <a:srgbClr val="5B9B49"/>
                </a:solidFill>
              </a:rPr>
              <a:t>难</a:t>
            </a:r>
            <a:r>
              <a:rPr lang="zh-CN" altLang="en-US" b="1" dirty="0" smtClean="0">
                <a:solidFill>
                  <a:srgbClr val="5B9B49"/>
                </a:solidFill>
              </a:rPr>
              <a:t>预测</a:t>
            </a:r>
            <a:endParaRPr b="1" dirty="0">
              <a:solidFill>
                <a:srgbClr val="5B9B49"/>
              </a:solidFill>
            </a:endParaRPr>
          </a:p>
        </p:txBody>
      </p:sp>
      <p:sp>
        <p:nvSpPr>
          <p:cNvPr id="23" name="统一威胁关联分析"/>
          <p:cNvSpPr txBox="1"/>
          <p:nvPr/>
        </p:nvSpPr>
        <p:spPr>
          <a:xfrm>
            <a:off x="5540862" y="1641169"/>
            <a:ext cx="2269509" cy="10926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/>
              <a:t>利益</a:t>
            </a:r>
            <a:r>
              <a:rPr lang="zh-CN" altLang="en-US" b="1" dirty="0" smtClean="0"/>
              <a:t>化 的攻击目的</a:t>
            </a:r>
            <a:endParaRPr lang="en-US" altLang="zh-CN" b="1" dirty="0" smtClean="0"/>
          </a:p>
          <a:p>
            <a:endParaRPr lang="en-US" sz="1050" dirty="0"/>
          </a:p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攻击动机，利益驱使，随时可能发起攻击。</a:t>
            </a:r>
            <a:endParaRPr lang="en-US" altLang="zh-CN" sz="1050" dirty="0" smtClean="0"/>
          </a:p>
          <a:p>
            <a:pPr algn="l"/>
            <a:r>
              <a:rPr lang="en-US" altLang="zh-CN" sz="1050" dirty="0" smtClean="0"/>
              <a:t>· </a:t>
            </a:r>
            <a:r>
              <a:rPr lang="en-US" altLang="zh-CN" sz="1050" dirty="0" err="1" smtClean="0"/>
              <a:t>Ddos</a:t>
            </a:r>
            <a:r>
              <a:rPr lang="zh-CN" altLang="en-US" sz="1050" dirty="0" smtClean="0"/>
              <a:t>，欺诈，勒索，为达目的，不择手段</a:t>
            </a:r>
            <a:endParaRPr sz="1050" dirty="0"/>
          </a:p>
        </p:txBody>
      </p:sp>
      <p:sp>
        <p:nvSpPr>
          <p:cNvPr id="28" name="统一威胁关联分析"/>
          <p:cNvSpPr txBox="1"/>
          <p:nvPr/>
        </p:nvSpPr>
        <p:spPr>
          <a:xfrm>
            <a:off x="1038119" y="4317914"/>
            <a:ext cx="2269509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攻击</a:t>
            </a:r>
            <a:r>
              <a:rPr lang="zh-CN" altLang="en-US" dirty="0" smtClean="0"/>
              <a:t>载体  </a:t>
            </a:r>
            <a:r>
              <a:rPr lang="zh-CN" altLang="en-US" b="1" dirty="0" smtClean="0"/>
              <a:t>多样</a:t>
            </a:r>
            <a:endParaRPr lang="en-US" altLang="zh-CN" b="1" dirty="0" smtClean="0"/>
          </a:p>
          <a:p>
            <a:endParaRPr lang="en-US" sz="1050" dirty="0"/>
          </a:p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万物互联</a:t>
            </a:r>
            <a:r>
              <a:rPr lang="en-US" altLang="zh-CN" sz="1050" dirty="0" err="1" smtClean="0"/>
              <a:t>LoT</a:t>
            </a:r>
            <a:r>
              <a:rPr lang="zh-CN" altLang="en-US" sz="1050" dirty="0" smtClean="0"/>
              <a:t>，智能终端</a:t>
            </a:r>
            <a:endParaRPr lang="en-US" altLang="zh-CN" sz="1050" dirty="0" smtClean="0"/>
          </a:p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失陷资产，内网渗透</a:t>
            </a:r>
            <a:endParaRPr lang="en-US" altLang="zh-CN" sz="1050" dirty="0" smtClean="0"/>
          </a:p>
        </p:txBody>
      </p:sp>
      <p:sp>
        <p:nvSpPr>
          <p:cNvPr id="29" name="全局安全态势呈现"/>
          <p:cNvSpPr txBox="1"/>
          <p:nvPr/>
        </p:nvSpPr>
        <p:spPr>
          <a:xfrm>
            <a:off x="1412473" y="5439861"/>
            <a:ext cx="1520799" cy="284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 smtClean="0">
                <a:solidFill>
                  <a:srgbClr val="4B876B"/>
                </a:solidFill>
              </a:rPr>
              <a:t>捕获难，防御难</a:t>
            </a:r>
            <a:endParaRPr b="1" dirty="0">
              <a:solidFill>
                <a:srgbClr val="4B876B"/>
              </a:solidFill>
            </a:endParaRPr>
          </a:p>
        </p:txBody>
      </p:sp>
      <p:sp>
        <p:nvSpPr>
          <p:cNvPr id="30" name="Rounded Rectangle"/>
          <p:cNvSpPr/>
          <p:nvPr/>
        </p:nvSpPr>
        <p:spPr>
          <a:xfrm>
            <a:off x="5291323" y="4006391"/>
            <a:ext cx="2768591" cy="1302359"/>
          </a:xfrm>
          <a:prstGeom prst="roundRect">
            <a:avLst>
              <a:gd name="adj" fmla="val 7500"/>
            </a:avLst>
          </a:prstGeom>
          <a:gradFill flip="none" rotWithShape="1">
            <a:gsLst>
              <a:gs pos="0">
                <a:srgbClr val="7296A8"/>
              </a:gs>
              <a:gs pos="50000">
                <a:srgbClr val="5C8AA0"/>
              </a:gs>
              <a:gs pos="100000">
                <a:srgbClr val="4F7B90"/>
              </a:gs>
            </a:gsLst>
            <a:lin ang="5400000" scaled="0"/>
          </a:gra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314"/>
          </a:p>
        </p:txBody>
      </p:sp>
      <p:sp>
        <p:nvSpPr>
          <p:cNvPr id="31" name="全局安全态势呈现"/>
          <p:cNvSpPr txBox="1"/>
          <p:nvPr/>
        </p:nvSpPr>
        <p:spPr>
          <a:xfrm>
            <a:off x="5915218" y="5435595"/>
            <a:ext cx="1520799" cy="284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 smtClean="0">
                <a:solidFill>
                  <a:srgbClr val="5C8AA0"/>
                </a:solidFill>
              </a:rPr>
              <a:t>响应难，溯源难</a:t>
            </a:r>
            <a:endParaRPr b="1" dirty="0">
              <a:solidFill>
                <a:srgbClr val="5C8AA0"/>
              </a:solidFill>
            </a:endParaRPr>
          </a:p>
        </p:txBody>
      </p:sp>
      <p:sp>
        <p:nvSpPr>
          <p:cNvPr id="32" name="统一威胁关联分析"/>
          <p:cNvSpPr txBox="1"/>
          <p:nvPr/>
        </p:nvSpPr>
        <p:spPr>
          <a:xfrm>
            <a:off x="5540862" y="4192059"/>
            <a:ext cx="2269509" cy="931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受攻击 运维响应难 </a:t>
            </a:r>
            <a:endParaRPr lang="en-US" altLang="zh-CN" b="1" dirty="0" smtClean="0"/>
          </a:p>
          <a:p>
            <a:endParaRPr lang="en-US" sz="1050" dirty="0"/>
          </a:p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设备单独部署，信息不完整</a:t>
            </a:r>
            <a:endParaRPr lang="en-US" altLang="zh-CN" sz="1050" dirty="0" smtClean="0"/>
          </a:p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攻击链条不明确</a:t>
            </a:r>
            <a:r>
              <a:rPr lang="en-US" altLang="zh-CN" sz="1050" dirty="0" smtClean="0"/>
              <a:t>,</a:t>
            </a:r>
            <a:r>
              <a:rPr lang="zh-CN" altLang="en-US" sz="1050" dirty="0"/>
              <a:t>攻击取证</a:t>
            </a:r>
            <a:r>
              <a:rPr lang="zh-CN" altLang="en-US" sz="1050" dirty="0" smtClean="0"/>
              <a:t>难</a:t>
            </a:r>
            <a:endParaRPr lang="en-US" altLang="zh-CN" sz="1050" dirty="0" smtClean="0"/>
          </a:p>
          <a:p>
            <a:pPr algn="l"/>
            <a:r>
              <a:rPr lang="en-US" altLang="zh-CN" sz="1050" dirty="0"/>
              <a:t>· </a:t>
            </a:r>
            <a:r>
              <a:rPr lang="zh-CN" altLang="en-US" sz="1050" dirty="0"/>
              <a:t>缺少安全决策的关键</a:t>
            </a:r>
            <a:r>
              <a:rPr lang="zh-CN" altLang="en-US" sz="1050" dirty="0" smtClean="0"/>
              <a:t>信息</a:t>
            </a:r>
            <a:endParaRPr lang="en-US" altLang="zh-CN" sz="1050" dirty="0"/>
          </a:p>
        </p:txBody>
      </p:sp>
    </p:spTree>
    <p:extLst>
      <p:ext uri="{BB962C8B-B14F-4D97-AF65-F5344CB8AC3E}">
        <p14:creationId xmlns:p14="http://schemas.microsoft.com/office/powerpoint/2010/main" val="118751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标题 1"/>
          <p:cNvSpPr txBox="1">
            <a:spLocks noGrp="1"/>
          </p:cNvSpPr>
          <p:nvPr>
            <p:ph type="title"/>
          </p:nvPr>
        </p:nvSpPr>
        <p:spPr>
          <a:xfrm>
            <a:off x="441002" y="313424"/>
            <a:ext cx="7357386" cy="45433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62356">
              <a:defRPr sz="2952"/>
            </a:pPr>
            <a:r>
              <a:rPr sz="2800" dirty="0" err="1" smtClean="0"/>
              <a:t>大数据分析平台</a:t>
            </a:r>
            <a:endParaRPr sz="2800" dirty="0"/>
          </a:p>
        </p:txBody>
      </p:sp>
      <p:sp>
        <p:nvSpPr>
          <p:cNvPr id="580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147718" y="6398851"/>
            <a:ext cx="374035" cy="2019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581" name="文本框 298"/>
          <p:cNvSpPr txBox="1"/>
          <p:nvPr/>
        </p:nvSpPr>
        <p:spPr>
          <a:xfrm>
            <a:off x="239864" y="1182999"/>
            <a:ext cx="4032774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rIns="34289">
            <a:spAutoFit/>
          </a:bodyPr>
          <a:lstStyle/>
          <a:p>
            <a:pPr algn="ctr">
              <a:lnSpc>
                <a:spcPct val="150000"/>
              </a:lnSpc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智·</a:t>
            </a:r>
            <a:r>
              <a:rPr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源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大数据分析平台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sz="1400" dirty="0"/>
          </a:p>
          <a:p>
            <a:pPr algn="ctr">
              <a:lnSpc>
                <a:spcPct val="15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smtClean="0"/>
              <a:t>        </a:t>
            </a:r>
            <a:r>
              <a:rPr sz="1200" dirty="0" err="1" smtClean="0"/>
              <a:t>构建山石网科的全局安全态势</a:t>
            </a:r>
            <a:r>
              <a:rPr lang="zh-CN" altLang="en-US" sz="1200" dirty="0" smtClean="0"/>
              <a:t>可视化</a:t>
            </a:r>
            <a:r>
              <a:rPr sz="1200" dirty="0" err="1" smtClean="0"/>
              <a:t>平台</a:t>
            </a:r>
            <a:endParaRPr sz="1200" dirty="0"/>
          </a:p>
        </p:txBody>
      </p:sp>
      <p:pic>
        <p:nvPicPr>
          <p:cNvPr id="582" name="图片 300" descr="图片 30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51" y="2796297"/>
            <a:ext cx="4601566" cy="26553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0" name="组合 302"/>
          <p:cNvGrpSpPr/>
          <p:nvPr/>
        </p:nvGrpSpPr>
        <p:grpSpPr>
          <a:xfrm>
            <a:off x="4650838" y="1161116"/>
            <a:ext cx="3256103" cy="4915720"/>
            <a:chOff x="-24426" y="-652871"/>
            <a:chExt cx="4341469" cy="5162025"/>
          </a:xfrm>
        </p:grpSpPr>
        <p:grpSp>
          <p:nvGrpSpPr>
            <p:cNvPr id="598" name="图示 296"/>
            <p:cNvGrpSpPr/>
            <p:nvPr/>
          </p:nvGrpSpPr>
          <p:grpSpPr>
            <a:xfrm>
              <a:off x="-24426" y="-96796"/>
              <a:ext cx="1156063" cy="4605950"/>
              <a:chOff x="-24426" y="-1618499"/>
              <a:chExt cx="1156063" cy="4605941"/>
            </a:xfrm>
          </p:grpSpPr>
          <p:grpSp>
            <p:nvGrpSpPr>
              <p:cNvPr id="585" name="Group"/>
              <p:cNvGrpSpPr/>
              <p:nvPr/>
            </p:nvGrpSpPr>
            <p:grpSpPr>
              <a:xfrm>
                <a:off x="0" y="-710360"/>
                <a:ext cx="1112949" cy="803793"/>
                <a:chOff x="0" y="-710360"/>
                <a:chExt cx="1112948" cy="803792"/>
              </a:xfrm>
            </p:grpSpPr>
            <p:sp>
              <p:nvSpPr>
                <p:cNvPr id="583" name="Rounded Rectangle"/>
                <p:cNvSpPr/>
                <p:nvPr/>
              </p:nvSpPr>
              <p:spPr>
                <a:xfrm>
                  <a:off x="0" y="-710360"/>
                  <a:ext cx="1112948" cy="803792"/>
                </a:xfrm>
                <a:prstGeom prst="roundRect">
                  <a:avLst>
                    <a:gd name="adj" fmla="val 7500"/>
                  </a:avLst>
                </a:prstGeom>
                <a:solidFill>
                  <a:schemeClr val="tx2">
                    <a:lumMod val="75000"/>
                  </a:schemeClr>
                </a:soli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 sz="1400"/>
                </a:p>
              </p:txBody>
            </p:sp>
            <p:sp>
              <p:nvSpPr>
                <p:cNvPr id="584" name="统一威胁关联分析"/>
                <p:cNvSpPr txBox="1"/>
                <p:nvPr/>
              </p:nvSpPr>
              <p:spPr>
                <a:xfrm>
                  <a:off x="24423" y="-504994"/>
                  <a:ext cx="1064101" cy="42823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4289" tIns="34289" rIns="34289" bIns="3428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rPr lang="zh-CN" altLang="en-US" sz="1100" dirty="0"/>
                    <a:t>威胁</a:t>
                  </a:r>
                  <a:endParaRPr lang="en-US" sz="1100" dirty="0" smtClean="0"/>
                </a:p>
                <a:p>
                  <a:r>
                    <a:rPr lang="zh-CN" altLang="en-US" sz="1100" dirty="0" smtClean="0"/>
                    <a:t>溯源取证</a:t>
                  </a:r>
                  <a:endParaRPr sz="1100" dirty="0"/>
                </a:p>
              </p:txBody>
            </p:sp>
          </p:grpSp>
          <p:grpSp>
            <p:nvGrpSpPr>
              <p:cNvPr id="588" name="Group"/>
              <p:cNvGrpSpPr/>
              <p:nvPr/>
            </p:nvGrpSpPr>
            <p:grpSpPr>
              <a:xfrm>
                <a:off x="-24426" y="-1618499"/>
                <a:ext cx="1112951" cy="762509"/>
                <a:chOff x="-1259796" y="-1618497"/>
                <a:chExt cx="1112949" cy="762508"/>
              </a:xfrm>
            </p:grpSpPr>
            <p:sp>
              <p:nvSpPr>
                <p:cNvPr id="586" name="Rounded Rectangle"/>
                <p:cNvSpPr/>
                <p:nvPr/>
              </p:nvSpPr>
              <p:spPr>
                <a:xfrm>
                  <a:off x="-1259796" y="-1618497"/>
                  <a:ext cx="1112949" cy="762508"/>
                </a:xfrm>
                <a:prstGeom prst="roundRect">
                  <a:avLst>
                    <a:gd name="adj" fmla="val 7500"/>
                  </a:avLst>
                </a:prstGeom>
                <a:solidFill>
                  <a:schemeClr val="tx2">
                    <a:lumMod val="75000"/>
                  </a:schemeClr>
                </a:soli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 sz="1400"/>
                </a:p>
              </p:txBody>
            </p:sp>
            <p:sp>
              <p:nvSpPr>
                <p:cNvPr id="587" name="全局安全态势呈现"/>
                <p:cNvSpPr txBox="1"/>
                <p:nvPr/>
              </p:nvSpPr>
              <p:spPr>
                <a:xfrm>
                  <a:off x="-1235369" y="-1432478"/>
                  <a:ext cx="1064101" cy="42823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4289" tIns="34289" rIns="34289" bIns="3428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rPr lang="zh-CN" altLang="en-US" sz="1100" dirty="0" smtClean="0"/>
                    <a:t>安全</a:t>
                  </a:r>
                  <a:r>
                    <a:rPr lang="zh-CN" altLang="en-US" sz="1100" dirty="0"/>
                    <a:t>态势</a:t>
                  </a:r>
                  <a:endParaRPr lang="en-US" sz="1100" dirty="0" smtClean="0"/>
                </a:p>
                <a:p>
                  <a:r>
                    <a:rPr lang="zh-CN" altLang="en-US" sz="1100" dirty="0" smtClean="0"/>
                    <a:t>呈现</a:t>
                  </a:r>
                  <a:endParaRPr sz="1100" dirty="0"/>
                </a:p>
              </p:txBody>
            </p:sp>
          </p:grpSp>
          <p:grpSp>
            <p:nvGrpSpPr>
              <p:cNvPr id="591" name="Group"/>
              <p:cNvGrpSpPr/>
              <p:nvPr/>
            </p:nvGrpSpPr>
            <p:grpSpPr>
              <a:xfrm>
                <a:off x="-2" y="222040"/>
                <a:ext cx="1131639" cy="847684"/>
                <a:chOff x="-2470740" y="222040"/>
                <a:chExt cx="1131636" cy="847683"/>
              </a:xfrm>
            </p:grpSpPr>
            <p:sp>
              <p:nvSpPr>
                <p:cNvPr id="589" name="Rounded Rectangle"/>
                <p:cNvSpPr/>
                <p:nvPr/>
              </p:nvSpPr>
              <p:spPr>
                <a:xfrm>
                  <a:off x="-2470740" y="222040"/>
                  <a:ext cx="1112948" cy="847683"/>
                </a:xfrm>
                <a:prstGeom prst="roundRect">
                  <a:avLst>
                    <a:gd name="adj" fmla="val 7500"/>
                  </a:avLst>
                </a:prstGeom>
                <a:solidFill>
                  <a:schemeClr val="tx2">
                    <a:lumMod val="75000"/>
                  </a:schemeClr>
                </a:soli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 sz="1400"/>
                </a:p>
              </p:txBody>
            </p:sp>
            <p:sp>
              <p:nvSpPr>
                <p:cNvPr id="590" name="日志审计"/>
                <p:cNvSpPr txBox="1"/>
                <p:nvPr/>
              </p:nvSpPr>
              <p:spPr>
                <a:xfrm>
                  <a:off x="-2403204" y="429135"/>
                  <a:ext cx="1064100" cy="42823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4289" tIns="34289" rIns="34289" bIns="3428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rPr lang="zh-CN" altLang="en-US" sz="1100" dirty="0" smtClean="0"/>
                    <a:t>威胁情报</a:t>
                  </a:r>
                  <a:endParaRPr lang="en-US" altLang="zh-CN" sz="1100" dirty="0" smtClean="0"/>
                </a:p>
                <a:p>
                  <a:r>
                    <a:rPr lang="zh-CN" altLang="en-US" sz="1100" dirty="0" smtClean="0"/>
                    <a:t>应用</a:t>
                  </a:r>
                  <a:endParaRPr sz="1100" dirty="0"/>
                </a:p>
              </p:txBody>
            </p:sp>
          </p:grpSp>
          <p:grpSp>
            <p:nvGrpSpPr>
              <p:cNvPr id="594" name="Group"/>
              <p:cNvGrpSpPr/>
              <p:nvPr/>
            </p:nvGrpSpPr>
            <p:grpSpPr>
              <a:xfrm>
                <a:off x="0" y="1198330"/>
                <a:ext cx="1112950" cy="842423"/>
                <a:chOff x="-3706109" y="1198329"/>
                <a:chExt cx="1112948" cy="842422"/>
              </a:xfrm>
            </p:grpSpPr>
            <p:sp>
              <p:nvSpPr>
                <p:cNvPr id="592" name="Rounded Rectangle"/>
                <p:cNvSpPr/>
                <p:nvPr/>
              </p:nvSpPr>
              <p:spPr>
                <a:xfrm>
                  <a:off x="-3706109" y="1198329"/>
                  <a:ext cx="1112948" cy="842422"/>
                </a:xfrm>
                <a:prstGeom prst="roundRect">
                  <a:avLst>
                    <a:gd name="adj" fmla="val 7500"/>
                  </a:avLst>
                </a:prstGeom>
                <a:solidFill>
                  <a:schemeClr val="tx2">
                    <a:lumMod val="75000"/>
                  </a:schemeClr>
                </a:soli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 sz="1400"/>
                </a:p>
              </p:txBody>
            </p:sp>
            <p:sp>
              <p:nvSpPr>
                <p:cNvPr id="593" name="配置管理"/>
                <p:cNvSpPr txBox="1"/>
                <p:nvPr/>
              </p:nvSpPr>
              <p:spPr>
                <a:xfrm>
                  <a:off x="-3681686" y="1320752"/>
                  <a:ext cx="1064101" cy="6059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4289" tIns="34289" rIns="34289" bIns="3428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rPr lang="zh-CN" altLang="en-US" sz="1100" dirty="0" smtClean="0"/>
                    <a:t>配置管理</a:t>
                  </a:r>
                  <a:endParaRPr lang="en-US" sz="1100" dirty="0" smtClean="0"/>
                </a:p>
                <a:p>
                  <a:r>
                    <a:rPr lang="en-US" altLang="zh-CN" sz="1100" dirty="0" smtClean="0"/>
                    <a:t>&amp;</a:t>
                  </a:r>
                  <a:endParaRPr lang="en-US" altLang="zh-CN" sz="1100" dirty="0"/>
                </a:p>
                <a:p>
                  <a:r>
                    <a:rPr lang="zh-CN" altLang="en-US" sz="1100" dirty="0" smtClean="0"/>
                    <a:t>日志审计</a:t>
                  </a:r>
                  <a:endParaRPr lang="en-US" altLang="zh-CN" sz="1100" dirty="0" smtClean="0"/>
                </a:p>
              </p:txBody>
            </p:sp>
          </p:grpSp>
          <p:grpSp>
            <p:nvGrpSpPr>
              <p:cNvPr id="597" name="Group"/>
              <p:cNvGrpSpPr/>
              <p:nvPr/>
            </p:nvGrpSpPr>
            <p:grpSpPr>
              <a:xfrm>
                <a:off x="0" y="2169360"/>
                <a:ext cx="1112950" cy="818082"/>
                <a:chOff x="-4941480" y="2169357"/>
                <a:chExt cx="1112948" cy="818081"/>
              </a:xfrm>
            </p:grpSpPr>
            <p:sp>
              <p:nvSpPr>
                <p:cNvPr id="595" name="Rounded Rectangle"/>
                <p:cNvSpPr/>
                <p:nvPr/>
              </p:nvSpPr>
              <p:spPr>
                <a:xfrm>
                  <a:off x="-4941480" y="2169357"/>
                  <a:ext cx="1112948" cy="818081"/>
                </a:xfrm>
                <a:prstGeom prst="roundRect">
                  <a:avLst>
                    <a:gd name="adj" fmla="val 7500"/>
                  </a:avLst>
                </a:prstGeom>
                <a:solidFill>
                  <a:schemeClr val="tx2">
                    <a:lumMod val="75000"/>
                  </a:schemeClr>
                </a:soli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 sz="1400"/>
                </a:p>
              </p:txBody>
            </p:sp>
            <p:sp>
              <p:nvSpPr>
                <p:cNvPr id="596" name="互联网威胁情报"/>
                <p:cNvSpPr txBox="1"/>
                <p:nvPr/>
              </p:nvSpPr>
              <p:spPr>
                <a:xfrm>
                  <a:off x="-4892636" y="2453160"/>
                  <a:ext cx="1064101" cy="2504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4289" tIns="34289" rIns="34289" bIns="3428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rPr lang="zh-CN" altLang="en-US" sz="1100" dirty="0" smtClean="0"/>
                    <a:t>大数据架构</a:t>
                  </a:r>
                  <a:endParaRPr sz="1100" dirty="0"/>
                </a:p>
              </p:txBody>
            </p:sp>
          </p:grpSp>
        </p:grpSp>
        <p:sp>
          <p:nvSpPr>
            <p:cNvPr id="599" name="文本框 301"/>
            <p:cNvSpPr txBox="1"/>
            <p:nvPr/>
          </p:nvSpPr>
          <p:spPr>
            <a:xfrm>
              <a:off x="2537533" y="-652871"/>
              <a:ext cx="1779510" cy="3720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>
                <a:lnSpc>
                  <a:spcPct val="150000"/>
                </a:lnSpc>
                <a:defRPr sz="1600" b="1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核心功能</a:t>
              </a: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Rounded Rectangle"/>
          <p:cNvSpPr/>
          <p:nvPr/>
        </p:nvSpPr>
        <p:spPr>
          <a:xfrm>
            <a:off x="5543709" y="1690659"/>
            <a:ext cx="3477743" cy="726127"/>
          </a:xfrm>
          <a:prstGeom prst="roundRect">
            <a:avLst>
              <a:gd name="adj" fmla="val 7500"/>
            </a:avLst>
          </a:prstGeom>
          <a:solidFill>
            <a:schemeClr val="tx2">
              <a:lumMod val="75000"/>
            </a:schemeClr>
          </a:soli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400"/>
          </a:p>
        </p:txBody>
      </p:sp>
      <p:sp>
        <p:nvSpPr>
          <p:cNvPr id="25" name="全局安全态势呈现"/>
          <p:cNvSpPr txBox="1"/>
          <p:nvPr/>
        </p:nvSpPr>
        <p:spPr>
          <a:xfrm>
            <a:off x="5646656" y="1765184"/>
            <a:ext cx="3374795" cy="577079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100" dirty="0"/>
              <a:t>安全，流量，运维</a:t>
            </a:r>
            <a:r>
              <a:rPr lang="zh-CN" altLang="en-US" sz="1100" dirty="0" smtClean="0"/>
              <a:t>角度的全态势呈现</a:t>
            </a:r>
            <a:endParaRPr lang="en-US" altLang="zh-CN" sz="1100" dirty="0" smtClean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大型企业</a:t>
            </a:r>
            <a:r>
              <a:rPr lang="zh-CN" altLang="en-US" sz="1100" dirty="0"/>
              <a:t>的安全概况，关键指标直观，</a:t>
            </a:r>
            <a:r>
              <a:rPr lang="zh-CN" altLang="en-US" sz="1100" dirty="0" smtClean="0"/>
              <a:t>可见</a:t>
            </a:r>
            <a:endParaRPr lang="en-US" altLang="zh-CN" sz="1100" dirty="0" smtClean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100" dirty="0"/>
              <a:t>企业形象，展厅，安全</a:t>
            </a:r>
            <a:r>
              <a:rPr lang="zh-CN" altLang="en-US" sz="1100" dirty="0" smtClean="0"/>
              <a:t>汇报</a:t>
            </a:r>
            <a:endParaRPr lang="zh-CN" altLang="en-US" sz="1100" dirty="0"/>
          </a:p>
        </p:txBody>
      </p:sp>
      <p:sp>
        <p:nvSpPr>
          <p:cNvPr id="26" name="Rounded Rectangle"/>
          <p:cNvSpPr/>
          <p:nvPr/>
        </p:nvSpPr>
        <p:spPr>
          <a:xfrm>
            <a:off x="5543711" y="2553905"/>
            <a:ext cx="3477739" cy="765442"/>
          </a:xfrm>
          <a:prstGeom prst="roundRect">
            <a:avLst>
              <a:gd name="adj" fmla="val 7500"/>
            </a:avLst>
          </a:prstGeom>
          <a:solidFill>
            <a:schemeClr val="tx2">
              <a:lumMod val="75000"/>
            </a:schemeClr>
          </a:soli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400"/>
          </a:p>
        </p:txBody>
      </p:sp>
      <p:sp>
        <p:nvSpPr>
          <p:cNvPr id="27" name="Rounded Rectangle"/>
          <p:cNvSpPr/>
          <p:nvPr/>
        </p:nvSpPr>
        <p:spPr>
          <a:xfrm>
            <a:off x="5540506" y="5301840"/>
            <a:ext cx="3477739" cy="807239"/>
          </a:xfrm>
          <a:prstGeom prst="roundRect">
            <a:avLst>
              <a:gd name="adj" fmla="val 7500"/>
            </a:avLst>
          </a:prstGeom>
          <a:solidFill>
            <a:schemeClr val="tx2">
              <a:lumMod val="75000"/>
            </a:schemeClr>
          </a:soli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400"/>
          </a:p>
        </p:txBody>
      </p:sp>
      <p:sp>
        <p:nvSpPr>
          <p:cNvPr id="28" name="Rounded Rectangle"/>
          <p:cNvSpPr/>
          <p:nvPr/>
        </p:nvSpPr>
        <p:spPr>
          <a:xfrm>
            <a:off x="5543711" y="4356122"/>
            <a:ext cx="3477739" cy="802229"/>
          </a:xfrm>
          <a:prstGeom prst="roundRect">
            <a:avLst>
              <a:gd name="adj" fmla="val 7500"/>
            </a:avLst>
          </a:prstGeom>
          <a:solidFill>
            <a:schemeClr val="tx2">
              <a:lumMod val="75000"/>
            </a:schemeClr>
          </a:soli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400"/>
          </a:p>
        </p:txBody>
      </p:sp>
      <p:sp>
        <p:nvSpPr>
          <p:cNvPr id="29" name="Rounded Rectangle"/>
          <p:cNvSpPr/>
          <p:nvPr/>
        </p:nvSpPr>
        <p:spPr>
          <a:xfrm>
            <a:off x="5554522" y="3445724"/>
            <a:ext cx="3477739" cy="779049"/>
          </a:xfrm>
          <a:prstGeom prst="roundRect">
            <a:avLst>
              <a:gd name="adj" fmla="val 7500"/>
            </a:avLst>
          </a:prstGeom>
          <a:solidFill>
            <a:schemeClr val="tx2">
              <a:lumMod val="75000"/>
            </a:schemeClr>
          </a:soli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400"/>
          </a:p>
        </p:txBody>
      </p:sp>
      <p:sp>
        <p:nvSpPr>
          <p:cNvPr id="30" name="统一威胁关联分析"/>
          <p:cNvSpPr txBox="1"/>
          <p:nvPr/>
        </p:nvSpPr>
        <p:spPr>
          <a:xfrm>
            <a:off x="5580347" y="2563448"/>
            <a:ext cx="3318557" cy="746356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预定</a:t>
            </a:r>
            <a:r>
              <a:rPr lang="zh-CN" altLang="en-US" sz="1100" dirty="0"/>
              <a:t>义</a:t>
            </a:r>
            <a:r>
              <a:rPr lang="en-US" altLang="zh-CN" sz="1100" dirty="0"/>
              <a:t>/</a:t>
            </a:r>
            <a:r>
              <a:rPr lang="zh-CN" altLang="en-US" sz="1100" dirty="0" smtClean="0"/>
              <a:t>自定义 关联规则分析</a:t>
            </a:r>
            <a:endParaRPr lang="en-US" altLang="zh-CN" sz="1100" dirty="0" smtClean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100" dirty="0"/>
              <a:t>攻击</a:t>
            </a:r>
            <a:r>
              <a:rPr lang="zh-CN" altLang="en-US" sz="1100" dirty="0" smtClean="0"/>
              <a:t>链</a:t>
            </a:r>
            <a:r>
              <a:rPr lang="zh-CN" altLang="en-US" sz="1100" dirty="0"/>
              <a:t>还原</a:t>
            </a:r>
            <a:r>
              <a:rPr lang="zh-CN" altLang="en-US" sz="1100" dirty="0" smtClean="0"/>
              <a:t>，</a:t>
            </a:r>
            <a:r>
              <a:rPr lang="zh-CN" altLang="en-US" sz="1100" dirty="0"/>
              <a:t>内网恶意</a:t>
            </a:r>
            <a:r>
              <a:rPr lang="zh-CN" altLang="en-US" sz="1100" dirty="0" smtClean="0"/>
              <a:t>文件传播溯源</a:t>
            </a:r>
            <a:endParaRPr lang="en-US" altLang="zh-CN" sz="1100" dirty="0" smtClean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跨分支资产异常互访分析</a:t>
            </a:r>
            <a:endParaRPr lang="en-US" altLang="zh-CN" sz="1100" dirty="0" smtClean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100" dirty="0"/>
              <a:t>内</a:t>
            </a:r>
            <a:r>
              <a:rPr lang="zh-CN" altLang="en-US" sz="1100" dirty="0" smtClean="0"/>
              <a:t>网邮件病毒附件追溯</a:t>
            </a:r>
            <a:endParaRPr sz="1100" dirty="0"/>
          </a:p>
        </p:txBody>
      </p:sp>
      <p:sp>
        <p:nvSpPr>
          <p:cNvPr id="31" name="统一威胁关联分析"/>
          <p:cNvSpPr txBox="1"/>
          <p:nvPr/>
        </p:nvSpPr>
        <p:spPr>
          <a:xfrm>
            <a:off x="5604095" y="5426185"/>
            <a:ext cx="3318557" cy="577079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大数据可水平扩展式架构，</a:t>
            </a:r>
            <a:r>
              <a:rPr lang="en-US" altLang="zh-CN" sz="1100" dirty="0" smtClean="0"/>
              <a:t>PB</a:t>
            </a:r>
            <a:r>
              <a:rPr lang="zh-CN" altLang="en-US" sz="1100" dirty="0"/>
              <a:t>级的数据</a:t>
            </a:r>
            <a:r>
              <a:rPr lang="zh-CN" altLang="en-US" sz="1100" dirty="0" smtClean="0"/>
              <a:t>存储能力</a:t>
            </a:r>
            <a:endParaRPr lang="en-US" altLang="zh-CN" sz="1100" dirty="0" smtClean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海量日志分析能力，</a:t>
            </a:r>
            <a:r>
              <a:rPr lang="zh-CN" altLang="en-US" sz="1100" dirty="0"/>
              <a:t>可导</a:t>
            </a:r>
            <a:r>
              <a:rPr lang="zh-CN" altLang="en-US" sz="1100" dirty="0" smtClean="0"/>
              <a:t>入</a:t>
            </a:r>
            <a:r>
              <a:rPr lang="zh-CN" altLang="en-US" sz="1100" dirty="0"/>
              <a:t>离线</a:t>
            </a:r>
            <a:r>
              <a:rPr lang="zh-CN" altLang="en-US" sz="1100" dirty="0" smtClean="0"/>
              <a:t>数据，综合分析</a:t>
            </a:r>
            <a:endParaRPr lang="en-US" altLang="zh-CN" sz="11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100" dirty="0"/>
              <a:t>秒</a:t>
            </a:r>
            <a:r>
              <a:rPr lang="zh-CN" altLang="en-US" sz="1100" dirty="0" smtClean="0"/>
              <a:t>级查询，响应能力</a:t>
            </a:r>
            <a:endParaRPr sz="1100" dirty="0"/>
          </a:p>
        </p:txBody>
      </p:sp>
      <p:sp>
        <p:nvSpPr>
          <p:cNvPr id="32" name="统一威胁关联分析"/>
          <p:cNvSpPr txBox="1"/>
          <p:nvPr/>
        </p:nvSpPr>
        <p:spPr>
          <a:xfrm>
            <a:off x="5607299" y="4539596"/>
            <a:ext cx="3318557" cy="407802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配置管理，策略统一调度，设备监控</a:t>
            </a:r>
            <a:endParaRPr lang="en-US" altLang="zh-CN" sz="1100" dirty="0" smtClean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日志审计，一键查询，全文检索</a:t>
            </a:r>
            <a:endParaRPr sz="1100" dirty="0"/>
          </a:p>
        </p:txBody>
      </p:sp>
      <p:sp>
        <p:nvSpPr>
          <p:cNvPr id="33" name="统一威胁关联分析"/>
          <p:cNvSpPr txBox="1"/>
          <p:nvPr/>
        </p:nvSpPr>
        <p:spPr>
          <a:xfrm>
            <a:off x="5618109" y="3631347"/>
            <a:ext cx="3318557" cy="407802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威胁情报接入，应对持续变化的威胁</a:t>
            </a:r>
            <a:endParaRPr lang="en-US" altLang="zh-CN" sz="1100" dirty="0" smtClean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利用情报，准确制定协同防御策略</a:t>
            </a:r>
            <a:endParaRPr lang="en-US" altLang="zh-CN" sz="1100" dirty="0" smtClean="0"/>
          </a:p>
        </p:txBody>
      </p:sp>
    </p:spTree>
    <p:extLst>
      <p:ext uri="{BB962C8B-B14F-4D97-AF65-F5344CB8AC3E}">
        <p14:creationId xmlns:p14="http://schemas.microsoft.com/office/powerpoint/2010/main" val="1087008517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 noGrp="1"/>
          </p:cNvSpPr>
          <p:nvPr>
            <p:ph type="title"/>
          </p:nvPr>
        </p:nvSpPr>
        <p:spPr>
          <a:xfrm>
            <a:off x="523872" y="297578"/>
            <a:ext cx="7357386" cy="605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defTabSz="562356">
              <a:defRPr sz="2952"/>
            </a:pP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大数据分析平台 </a:t>
            </a:r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态势呈现大屏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306" y="1333041"/>
            <a:ext cx="3744685" cy="21042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43" y="1344058"/>
            <a:ext cx="1882063" cy="31436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358" y="3459297"/>
            <a:ext cx="1797580" cy="10271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048" y="3459297"/>
            <a:ext cx="1823791" cy="10296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043" y="1344059"/>
            <a:ext cx="1859384" cy="3142428"/>
          </a:xfrm>
          <a:prstGeom prst="rect">
            <a:avLst/>
          </a:prstGeom>
        </p:spPr>
      </p:pic>
      <p:sp>
        <p:nvSpPr>
          <p:cNvPr id="11" name="内容占位符 2"/>
          <p:cNvSpPr txBox="1"/>
          <p:nvPr/>
        </p:nvSpPr>
        <p:spPr>
          <a:xfrm>
            <a:off x="766243" y="4762119"/>
            <a:ext cx="7519184" cy="60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从 安全态势呈现，流量态势，网络运维，防御体系，业务服务，主机安全，拓扑链接 以及综合安全评分进行大屏呈现。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屏呈现一目了然，比如一段时间以来从来没有外连过的主机，在一个错误的时间发生异常状态，非常直观。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4707" y="1374839"/>
            <a:ext cx="1441356" cy="18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46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366" y="1873368"/>
            <a:ext cx="5492890" cy="3084222"/>
          </a:xfrm>
          <a:prstGeom prst="roundRect">
            <a:avLst>
              <a:gd name="adj" fmla="val 53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内容占位符 2"/>
          <p:cNvSpPr txBox="1"/>
          <p:nvPr/>
        </p:nvSpPr>
        <p:spPr>
          <a:xfrm>
            <a:off x="5881360" y="1774216"/>
            <a:ext cx="3009253" cy="3293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深层流量态势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利用</a:t>
            </a:r>
            <a:r>
              <a:rPr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NTA技术，</a:t>
            </a:r>
            <a:r>
              <a:rPr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对全网的异常流量进行捕捉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，全网资产异常互访关系分析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网络流量态势的价值：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14325" indent="-228600">
              <a:lnSpc>
                <a:spcPct val="150000"/>
              </a:lnSpc>
              <a:spcBef>
                <a:spcPts val="150"/>
              </a:spcBef>
              <a:buSzPct val="100000"/>
              <a:buFont typeface="Arial" panose="020B0604020202020204" pitchFamily="34" charset="0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实时监控关键资产的网络行为，实时发现异常的互访行为关系。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14325" indent="-228600">
              <a:lnSpc>
                <a:spcPct val="150000"/>
              </a:lnSpc>
              <a:spcBef>
                <a:spcPts val="150"/>
              </a:spcBef>
              <a:buSzPct val="100000"/>
              <a:buFont typeface="Arial" panose="020B0604020202020204" pitchFamily="34" charset="0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深入的数据关联，数据包解码和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层的应用特征分析，还原安全事件过程。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14325" indent="-228600">
              <a:lnSpc>
                <a:spcPct val="150000"/>
              </a:lnSpc>
              <a:spcBef>
                <a:spcPts val="150"/>
              </a:spcBef>
              <a:buSzPct val="100000"/>
              <a:buFont typeface="Arial" panose="020B0604020202020204" pitchFamily="34" charset="0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通过对关键资产的流量历史模型学习，智能化预判异常攻击事件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标题 1"/>
          <p:cNvSpPr txBox="1">
            <a:spLocks noGrp="1"/>
          </p:cNvSpPr>
          <p:nvPr>
            <p:ph type="title"/>
          </p:nvPr>
        </p:nvSpPr>
        <p:spPr>
          <a:xfrm>
            <a:off x="325568" y="251653"/>
            <a:ext cx="7357386" cy="605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defTabSz="562356">
              <a:defRPr sz="2952"/>
            </a:pP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大数据分析平台 </a:t>
            </a:r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流量态势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629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86479" y="332204"/>
            <a:ext cx="7357386" cy="454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defTabSz="562356">
              <a:defRPr sz="2952"/>
            </a:pPr>
            <a:r>
              <a:rPr lang="zh-CN" altLang="en-US" sz="2800" dirty="0" smtClean="0"/>
              <a:t>大数据分析平台 </a:t>
            </a:r>
            <a:r>
              <a:rPr lang="en-US" altLang="zh-CN" sz="2800" dirty="0" smtClean="0"/>
              <a:t>– </a:t>
            </a:r>
            <a:r>
              <a:rPr lang="zh-CN" altLang="en-US" sz="2800" dirty="0"/>
              <a:t>攻击</a:t>
            </a:r>
            <a:r>
              <a:rPr lang="zh-CN" altLang="en-US" sz="2800" dirty="0" smtClean="0"/>
              <a:t>链分析</a:t>
            </a:r>
            <a:endParaRPr lang="zh-CN" altLang="en-US" sz="2800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6180799" y="1872528"/>
            <a:ext cx="2875066" cy="3293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攻击链还原：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站在攻击者的视角，状态迁移的方式，呈现恶意行为对内网的入侵；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攻击链的价值：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57175" indent="-171450">
              <a:lnSpc>
                <a:spcPct val="150000"/>
              </a:lnSpc>
              <a:spcBef>
                <a:spcPts val="150"/>
              </a:spcBef>
              <a:buSzPct val="100000"/>
              <a:buFont typeface="Arial" panose="020B0604020202020204" pitchFamily="34" charset="0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尽可能在越早期阶段检测到攻击，就越可能组织攻击，理解和分析杀伤链的每个阶段是关键，帮忙企业提前部署适当防御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57175" indent="-171450">
              <a:lnSpc>
                <a:spcPct val="150000"/>
              </a:lnSpc>
              <a:spcBef>
                <a:spcPts val="150"/>
              </a:spcBef>
              <a:buSzPct val="100000"/>
              <a:buFont typeface="Arial" panose="020B0604020202020204" pitchFamily="34" charset="0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响应的时间差得到极大的缩小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57175" indent="-171450">
              <a:lnSpc>
                <a:spcPct val="150000"/>
              </a:lnSpc>
              <a:spcBef>
                <a:spcPts val="150"/>
              </a:spcBef>
              <a:buSzPct val="100000"/>
              <a:buFont typeface="Arial" panose="020B0604020202020204" pitchFamily="34" charset="0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攻击溯源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90" y="1715394"/>
            <a:ext cx="6050109" cy="3304829"/>
          </a:xfrm>
          <a:prstGeom prst="roundRect">
            <a:avLst>
              <a:gd name="adj" fmla="val 39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96614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4" y="1919834"/>
            <a:ext cx="5809488" cy="2921223"/>
          </a:xfrm>
          <a:prstGeom prst="roundRect">
            <a:avLst>
              <a:gd name="adj" fmla="val 180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内容占位符 2"/>
          <p:cNvSpPr txBox="1"/>
          <p:nvPr/>
        </p:nvSpPr>
        <p:spPr>
          <a:xfrm>
            <a:off x="6106332" y="1846175"/>
            <a:ext cx="2875066" cy="3293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恶意文件传播路径：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通过多点探针的信息上报，全局的关联分析，呈现恶意文件传播路径，发现内网感染主机；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价值点：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57175" indent="-171450">
              <a:lnSpc>
                <a:spcPct val="150000"/>
              </a:lnSpc>
              <a:spcBef>
                <a:spcPts val="150"/>
              </a:spcBef>
              <a:buSzPct val="100000"/>
              <a:buFont typeface="Arial" panose="020B0604020202020204" pitchFamily="34" charset="0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全局性的发现内网各个安全域内的受感染主机以及传播特点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57175" indent="-171450">
              <a:lnSpc>
                <a:spcPct val="150000"/>
              </a:lnSpc>
              <a:spcBef>
                <a:spcPts val="150"/>
              </a:spcBef>
              <a:buSzPct val="100000"/>
              <a:buFont typeface="Arial" panose="020B0604020202020204" pitchFamily="34" charset="0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第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一时间决策，并切断他们的网络传播途径，减少损失和影响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86479" y="332204"/>
            <a:ext cx="7357386" cy="454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defTabSz="562356">
              <a:defRPr sz="2952"/>
            </a:pPr>
            <a:r>
              <a:rPr lang="zh-CN" altLang="en-US" sz="2800" dirty="0" smtClean="0"/>
              <a:t>大数据分析平台 </a:t>
            </a:r>
            <a:r>
              <a:rPr lang="en-US" altLang="zh-CN" sz="2800" dirty="0" smtClean="0"/>
              <a:t>–  </a:t>
            </a:r>
            <a:r>
              <a:rPr lang="zh-CN" altLang="en-US" sz="2800" dirty="0" smtClean="0"/>
              <a:t>恶意文件传播路径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098643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山石网科">
      <a:dk1>
        <a:sysClr val="windowText" lastClr="000000"/>
      </a:dk1>
      <a:lt1>
        <a:sysClr val="window" lastClr="FFFFFF"/>
      </a:lt1>
      <a:dk2>
        <a:srgbClr val="44546A"/>
      </a:dk2>
      <a:lt2>
        <a:srgbClr val="203556"/>
      </a:lt2>
      <a:accent1>
        <a:srgbClr val="203556"/>
      </a:accent1>
      <a:accent2>
        <a:srgbClr val="F57E5D"/>
      </a:accent2>
      <a:accent3>
        <a:srgbClr val="5F899D"/>
      </a:accent3>
      <a:accent4>
        <a:srgbClr val="AABEBC"/>
      </a:accent4>
      <a:accent5>
        <a:srgbClr val="404040"/>
      </a:accent5>
      <a:accent6>
        <a:srgbClr val="F39C12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6747</TotalTime>
  <Words>1718</Words>
  <Application>Microsoft Office PowerPoint</Application>
  <PresentationFormat>全屏显示(4:3)</PresentationFormat>
  <Paragraphs>300</Paragraphs>
  <Slides>15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 Unicode MS</vt:lpstr>
      <vt:lpstr>Open Sans Light</vt:lpstr>
      <vt:lpstr>微软雅黑</vt:lpstr>
      <vt:lpstr>等线</vt:lpstr>
      <vt:lpstr>等线 Light</vt:lpstr>
      <vt:lpstr>Arial</vt:lpstr>
      <vt:lpstr>Arial</vt:lpstr>
      <vt:lpstr>Calibri</vt:lpstr>
      <vt:lpstr>Wingdings</vt:lpstr>
      <vt:lpstr>Office 主题​​</vt:lpstr>
      <vt:lpstr>PowerPoint 演示文稿</vt:lpstr>
      <vt:lpstr>市场背景</vt:lpstr>
      <vt:lpstr>发展趋势</vt:lpstr>
      <vt:lpstr>网络安全攻防新形势</vt:lpstr>
      <vt:lpstr>大数据分析平台</vt:lpstr>
      <vt:lpstr>大数据分析平台 – 态势呈现大屏</vt:lpstr>
      <vt:lpstr>大数据分析平台 – 流量态势</vt:lpstr>
      <vt:lpstr>PowerPoint 演示文稿</vt:lpstr>
      <vt:lpstr>PowerPoint 演示文稿</vt:lpstr>
      <vt:lpstr>大数据分析平台 – 威胁情报应用</vt:lpstr>
      <vt:lpstr>大数据分析平台 – 融合 配置管理 &amp; 日志审计</vt:lpstr>
      <vt:lpstr>部署场景</vt:lpstr>
      <vt:lpstr>数据分析平台产品 RoadMap</vt:lpstr>
      <vt:lpstr>讨论议题</vt:lpstr>
      <vt:lpstr>PowerPoint 演示文稿</vt:lpstr>
    </vt:vector>
  </TitlesOfParts>
  <Manager>Bin Jia</Manager>
  <Company>Hillstone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Martin</dc:creator>
  <cp:lastModifiedBy>Z. Martin</cp:lastModifiedBy>
  <cp:revision>110</cp:revision>
  <dcterms:created xsi:type="dcterms:W3CDTF">2017-02-03T03:01:39Z</dcterms:created>
  <dcterms:modified xsi:type="dcterms:W3CDTF">2018-05-29T10:09:45Z</dcterms:modified>
  <cp:version>v1.0</cp:version>
</cp:coreProperties>
</file>